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9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Lst>
  <p:sldSz cx="9144000" cy="5143500" type="screen16x9"/>
  <p:notesSz cx="6858000" cy="9144000"/>
  <p:embeddedFontLst>
    <p:embeddedFont>
      <p:font typeface="Century Gothic" panose="020B0502020202020204" pitchFamily="34" charset="0"/>
      <p:regular r:id="rId99"/>
      <p:bold r:id="rId100"/>
      <p:italic r:id="rId101"/>
      <p:boldItalic r:id="rId102"/>
    </p:embeddedFont>
    <p:embeddedFont>
      <p:font typeface="Georgia" panose="02040502050405020303" pitchFamily="18" charset="0"/>
      <p:regular r:id="rId103"/>
      <p:bold r:id="rId104"/>
      <p:italic r:id="rId105"/>
      <p:boldItalic r:id="rId106"/>
    </p:embeddedFont>
    <p:embeddedFont>
      <p:font typeface="Roboto" panose="02000000000000000000" pitchFamily="2" charset="0"/>
      <p:regular r:id="rId107"/>
      <p:bold r:id="rId108"/>
      <p:italic r:id="rId109"/>
      <p:boldItalic r:id="rId11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93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 orient="horz" pos="93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font" Target="fonts/font9.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4.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5.fntdata"/><Relationship Id="rId108" Type="http://schemas.openxmlformats.org/officeDocument/2006/relationships/font" Target="fonts/font10.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8.fntdata"/><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1.fntdata"/><Relationship Id="rId10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1.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2.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2.fntdata"/><Relationship Id="rId105"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44830057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ed8ba967a7_3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ed8ba967a7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ed8ba967a7_2_3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ed8ba967a7_2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ed8ba967a7_2_4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ed8ba967a7_2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ed8ba967a7_2_4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ed8ba967a7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eef82782f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eef82782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ed8ba967a7_2_5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ed8ba967a7_2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ed8ba967a7_2_6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ed8ba967a7_2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ed8ba967a7_2_6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ed8ba967a7_2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ed8ba967a7_2_7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ed8ba967a7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ed8ba967a7_2_8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ed8ba967a7_2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c6f919934_0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ee52c77ec8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ee52c77ec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ed8ba967a7_1_1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ed8ba967a7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ed8ba967a7_3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ed8ba967a7_3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ed8ba967a7_3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ed8ba967a7_3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ed8ba967a7_3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ed8ba967a7_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ed8ba967a7_3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ed8ba967a7_3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ed8ba967a7_3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ed8ba967a7_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ed8ba967a7_3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ed8ba967a7_3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ed8ba967a7_3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ed8ba967a7_3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ed8ba967a7_3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ed8ba967a7_3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ed8ba967a7_1_1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ed8ba967a7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ed8ba967a7_3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ed8ba967a7_3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54b55a5c477875d3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54b55a5c477875d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ee4bcfaff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ee4bcfaff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54b55a5c477875d3_1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54b55a5c477875d3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54b55a5c477875d3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54b55a5c477875d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ed8ba967a7_3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ed8ba967a7_3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54b55a5c477875d3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54b55a5c477875d3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54b55a5c477875d3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54b55a5c477875d3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54b55a5c477875d3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54b55a5c477875d3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4b9f0204265d8eb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24b9f0204265d8eb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c6f919934_0_1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54b55a5c477875d3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54b55a5c477875d3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4b9f0204265d8eb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24b9f0204265d8eb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4b9f0204265d8eb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24b9f0204265d8eb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4b9f0204265d8eb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24b9f0204265d8eb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24b9f0204265d8eb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24b9f0204265d8eb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4b9f0204265d8eb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24b9f0204265d8eb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4b9f0204265d8eb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24b9f0204265d8eb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edc80b2c9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edc80b2c9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ee52c77ec8_0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ee52c77ec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4b9f0204265d8eb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24b9f0204265d8eb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c6f919934_0_1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4b9f0204265d8eb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24b9f0204265d8eb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4b9f0204265d8eb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4b9f0204265d8eb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4b9f0204265d8eb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24b9f0204265d8eb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24b9f0204265d8eb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24b9f0204265d8eb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4b9f0204265d8eb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4b9f0204265d8eb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ea83dd63ce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ea83dd63c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4b9f0204265d8eb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24b9f0204265d8eb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4b9f0204265d8eb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24b9f0204265d8eb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ee52c77ec8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ee52c77ec8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ee52c77ec8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ee52c77ec8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c6f919934_0_2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ee52c77ec8_0_1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ee52c77ec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ea83dd63c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ea83dd63c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ee52c77ec8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ee52c77ec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ee52c77ec8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ee52c77ec8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ee52c77ec8_0_4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ee52c77ec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ee52c77ec8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ee52c77ec8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ee52c77ec8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ee52c77ec8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ee52c77ec8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ee52c77ec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ee52c77ec8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ee52c77ec8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ee52c77ec8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ee52c77ec8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c6f919934_0_5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c6f91993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edde816e6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4" name="Google Shape;514;gedde816e6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edde816e60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9" name="Google Shape;519;gedde816e60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edde816e60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7" name="Google Shape;527;gedde816e60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f2a3d5318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f2a3d531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edde816e60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0" name="Google Shape;540;gedde816e60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edde816e60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6" name="Google Shape;546;gedde816e60_0_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edde816e60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edde816e60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f2a3d53185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f2a3d5318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f2a3d53185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f2a3d5318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f2a3d53185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f2a3d5318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ed8ba967a7_2_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ed8ba967a7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f2a3d53185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f2a3d5318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efb6dc1af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efb6dc1a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efb6dc1af2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efb6dc1af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efb6dc1af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efb6dc1af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efb6dc1af2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efb6dc1af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edde816e60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edde816e60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edde816e60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8" name="Google Shape;618;gedde816e60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edde816e60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9" name="Google Shape;629;gedde816e60_0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edde816e60_0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edde816e60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edde816e60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edde816e60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ed8ba967a7_2_1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ed8ba967a7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edde816e60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edde816e60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edde816e60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edde816e60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edde816e60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edde816e60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edde816e60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edde816e60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edde816e60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edde816e60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ee4bcfaff6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ee4bcfaff6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ee52c77ec8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ee52c77ec8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hyperlink" Target="http://b.com/" TargetMode="External"/><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9.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0.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1.xml"/><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2.xml"/><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3.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4.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390525" y="1819275"/>
            <a:ext cx="8222100" cy="93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a:latin typeface="Times New Roman"/>
                <a:ea typeface="Times New Roman"/>
                <a:cs typeface="Times New Roman"/>
                <a:sym typeface="Times New Roman"/>
              </a:rPr>
              <a:t>Introduction to Problem Solving and Programming</a:t>
            </a:r>
            <a:endParaRPr sz="2800">
              <a:latin typeface="Times New Roman"/>
              <a:ea typeface="Times New Roman"/>
              <a:cs typeface="Times New Roman"/>
              <a:sym typeface="Times New Roman"/>
            </a:endParaRPr>
          </a:p>
          <a:p>
            <a:pPr marL="0" lvl="0" indent="0" algn="l" rtl="0">
              <a:spcBef>
                <a:spcPts val="0"/>
              </a:spcBef>
              <a:spcAft>
                <a:spcPts val="0"/>
              </a:spcAft>
              <a:buNone/>
            </a:pPr>
            <a:r>
              <a:rPr lang="en" sz="2800">
                <a:latin typeface="Times New Roman"/>
                <a:ea typeface="Times New Roman"/>
                <a:cs typeface="Times New Roman"/>
                <a:sym typeface="Times New Roman"/>
              </a:rPr>
              <a:t>Course Code: CSE 1021</a:t>
            </a:r>
            <a:endParaRPr sz="2800">
              <a:latin typeface="Times New Roman"/>
              <a:ea typeface="Times New Roman"/>
              <a:cs typeface="Times New Roman"/>
              <a:sym typeface="Times New Roman"/>
            </a:endParaRPr>
          </a:p>
        </p:txBody>
      </p:sp>
      <p:sp>
        <p:nvSpPr>
          <p:cNvPr id="68" name="Google Shape;68;p13"/>
          <p:cNvSpPr txBox="1">
            <a:spLocks noGrp="1"/>
          </p:cNvSpPr>
          <p:nvPr>
            <p:ph type="subTitle" idx="1"/>
          </p:nvPr>
        </p:nvSpPr>
        <p:spPr>
          <a:xfrm>
            <a:off x="390525" y="3170120"/>
            <a:ext cx="8222100" cy="85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dirty="0">
                <a:latin typeface="Times New Roman"/>
                <a:ea typeface="Times New Roman"/>
                <a:cs typeface="Times New Roman"/>
                <a:sym typeface="Times New Roman"/>
              </a:rPr>
              <a:t>By:</a:t>
            </a:r>
            <a:endParaRPr sz="1900" dirty="0">
              <a:latin typeface="Times New Roman"/>
              <a:ea typeface="Times New Roman"/>
              <a:cs typeface="Times New Roman"/>
              <a:sym typeface="Times New Roman"/>
            </a:endParaRPr>
          </a:p>
          <a:p>
            <a:pPr marL="0" lvl="0" indent="0" algn="l" rtl="0">
              <a:spcBef>
                <a:spcPts val="0"/>
              </a:spcBef>
              <a:spcAft>
                <a:spcPts val="0"/>
              </a:spcAft>
              <a:buNone/>
            </a:pPr>
            <a:r>
              <a:rPr lang="en-IN" sz="1900">
                <a:latin typeface="Times New Roman"/>
                <a:ea typeface="Times New Roman"/>
                <a:cs typeface="Times New Roman"/>
                <a:sym typeface="Times New Roman"/>
              </a:rPr>
              <a:t>Shrishtika </a:t>
            </a:r>
            <a:r>
              <a:rPr lang="en-IN" sz="1900" dirty="0" err="1">
                <a:latin typeface="Times New Roman"/>
                <a:ea typeface="Times New Roman"/>
                <a:cs typeface="Times New Roman"/>
                <a:sym typeface="Times New Roman"/>
              </a:rPr>
              <a:t>Raikwar</a:t>
            </a:r>
            <a:endParaRPr sz="1900" dirty="0">
              <a:latin typeface="Times New Roman"/>
              <a:ea typeface="Times New Roman"/>
              <a:cs typeface="Times New Roman"/>
              <a:sym typeface="Times New Roman"/>
            </a:endParaRPr>
          </a:p>
        </p:txBody>
      </p:sp>
      <p:sp>
        <p:nvSpPr>
          <p:cNvPr id="69" name="Google Shape;69;p13"/>
          <p:cNvSpPr txBox="1">
            <a:spLocks noGrp="1"/>
          </p:cNvSpPr>
          <p:nvPr>
            <p:ph type="ctrTitle"/>
          </p:nvPr>
        </p:nvSpPr>
        <p:spPr>
          <a:xfrm>
            <a:off x="2103000" y="66675"/>
            <a:ext cx="6714300" cy="93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000000"/>
              </a:buClr>
              <a:buFont typeface="Arial"/>
              <a:buNone/>
            </a:pPr>
            <a:r>
              <a:rPr lang="en" sz="2500" b="1">
                <a:latin typeface="Times New Roman"/>
                <a:ea typeface="Times New Roman"/>
                <a:cs typeface="Times New Roman"/>
                <a:sym typeface="Times New Roman"/>
              </a:rPr>
              <a:t>VIT Bhopal University</a:t>
            </a:r>
            <a:endParaRPr sz="2100" b="1">
              <a:latin typeface="Times New Roman"/>
              <a:ea typeface="Times New Roman"/>
              <a:cs typeface="Times New Roman"/>
              <a:sym typeface="Times New Roman"/>
            </a:endParaRPr>
          </a:p>
          <a:p>
            <a:pPr marL="0" lvl="0" indent="0" algn="ctr" rtl="0">
              <a:spcBef>
                <a:spcPts val="0"/>
              </a:spcBef>
              <a:spcAft>
                <a:spcPts val="0"/>
              </a:spcAft>
              <a:buNone/>
            </a:pPr>
            <a:r>
              <a:rPr lang="en" sz="1700">
                <a:latin typeface="Times New Roman"/>
                <a:ea typeface="Times New Roman"/>
                <a:cs typeface="Times New Roman"/>
                <a:sym typeface="Times New Roman"/>
              </a:rPr>
              <a:t>Bhopal-Indore Highway, Kothri Kalan, Sehore, Madhya Pradesh – 466114.</a:t>
            </a:r>
            <a:endParaRPr sz="2700">
              <a:latin typeface="Times New Roman"/>
              <a:ea typeface="Times New Roman"/>
              <a:cs typeface="Times New Roman"/>
              <a:sym typeface="Times New Roman"/>
            </a:endParaRPr>
          </a:p>
        </p:txBody>
      </p:sp>
      <p:pic>
        <p:nvPicPr>
          <p:cNvPr id="70" name="Google Shape;70;p13"/>
          <p:cNvPicPr preferRelativeResize="0"/>
          <p:nvPr/>
        </p:nvPicPr>
        <p:blipFill rotWithShape="1">
          <a:blip r:embed="rId3">
            <a:alphaModFix/>
          </a:blip>
          <a:srcRect/>
          <a:stretch/>
        </p:blipFill>
        <p:spPr>
          <a:xfrm>
            <a:off x="1622" y="0"/>
            <a:ext cx="2017882" cy="12358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2"/>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latin typeface="Times New Roman"/>
                <a:ea typeface="Times New Roman"/>
                <a:cs typeface="Times New Roman"/>
                <a:sym typeface="Times New Roman"/>
              </a:rPr>
              <a:t>Steps Involved in Problem Solving</a:t>
            </a:r>
            <a:endParaRPr>
              <a:latin typeface="Times New Roman"/>
              <a:ea typeface="Times New Roman"/>
              <a:cs typeface="Times New Roman"/>
              <a:sym typeface="Times New Roman"/>
            </a:endParaRPr>
          </a:p>
        </p:txBody>
      </p:sp>
      <p:sp>
        <p:nvSpPr>
          <p:cNvPr id="128" name="Google Shape;128;p22"/>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457200" lvl="0" indent="-349250" algn="l" rtl="0">
              <a:lnSpc>
                <a:spcPct val="115000"/>
              </a:lnSpc>
              <a:spcBef>
                <a:spcPts val="0"/>
              </a:spcBef>
              <a:spcAft>
                <a:spcPts val="0"/>
              </a:spcAft>
              <a:buSzPts val="1900"/>
              <a:buFont typeface="Times New Roman"/>
              <a:buAutoNum type="arabicPeriod"/>
            </a:pPr>
            <a:r>
              <a:rPr lang="en" sz="1900">
                <a:highlight>
                  <a:schemeClr val="dk1"/>
                </a:highlight>
                <a:latin typeface="Times New Roman"/>
                <a:ea typeface="Times New Roman"/>
                <a:cs typeface="Times New Roman"/>
                <a:sym typeface="Times New Roman"/>
              </a:rPr>
              <a:t>Requirements specifications (Specification of needs).</a:t>
            </a:r>
            <a:endParaRPr sz="1900">
              <a:highlight>
                <a:schemeClr val="dk1"/>
              </a:highlight>
              <a:latin typeface="Times New Roman"/>
              <a:ea typeface="Times New Roman"/>
              <a:cs typeface="Times New Roman"/>
              <a:sym typeface="Times New Roman"/>
            </a:endParaRPr>
          </a:p>
          <a:p>
            <a:pPr marL="457200" lvl="0" indent="-349250" algn="l" rtl="0">
              <a:lnSpc>
                <a:spcPct val="115000"/>
              </a:lnSpc>
              <a:spcBef>
                <a:spcPts val="0"/>
              </a:spcBef>
              <a:spcAft>
                <a:spcPts val="0"/>
              </a:spcAft>
              <a:buSzPts val="1900"/>
              <a:buFont typeface="Times New Roman"/>
              <a:buAutoNum type="arabicPeriod"/>
            </a:pPr>
            <a:r>
              <a:rPr lang="en" sz="1900">
                <a:highlight>
                  <a:schemeClr val="dk1"/>
                </a:highlight>
                <a:latin typeface="Times New Roman"/>
                <a:ea typeface="Times New Roman"/>
                <a:cs typeface="Times New Roman"/>
                <a:sym typeface="Times New Roman"/>
              </a:rPr>
              <a:t>Problem analysis.</a:t>
            </a:r>
            <a:endParaRPr sz="1900">
              <a:highlight>
                <a:schemeClr val="dk1"/>
              </a:highlight>
              <a:latin typeface="Times New Roman"/>
              <a:ea typeface="Times New Roman"/>
              <a:cs typeface="Times New Roman"/>
              <a:sym typeface="Times New Roman"/>
            </a:endParaRPr>
          </a:p>
          <a:p>
            <a:pPr marL="457200" lvl="0" indent="-349250" algn="l" rtl="0">
              <a:lnSpc>
                <a:spcPct val="115000"/>
              </a:lnSpc>
              <a:spcBef>
                <a:spcPts val="0"/>
              </a:spcBef>
              <a:spcAft>
                <a:spcPts val="0"/>
              </a:spcAft>
              <a:buSzPts val="1900"/>
              <a:buFont typeface="Times New Roman"/>
              <a:buAutoNum type="arabicPeriod"/>
            </a:pPr>
            <a:r>
              <a:rPr lang="en" sz="1900">
                <a:highlight>
                  <a:schemeClr val="dk1"/>
                </a:highlight>
                <a:latin typeface="Times New Roman"/>
                <a:ea typeface="Times New Roman"/>
                <a:cs typeface="Times New Roman"/>
                <a:sym typeface="Times New Roman"/>
              </a:rPr>
              <a:t>Design the algorithm to solve the problem.</a:t>
            </a:r>
            <a:endParaRPr sz="1900">
              <a:highlight>
                <a:schemeClr val="dk1"/>
              </a:highlight>
              <a:latin typeface="Times New Roman"/>
              <a:ea typeface="Times New Roman"/>
              <a:cs typeface="Times New Roman"/>
              <a:sym typeface="Times New Roman"/>
            </a:endParaRPr>
          </a:p>
          <a:p>
            <a:pPr marL="457200" lvl="0" indent="-349250" algn="l" rtl="0">
              <a:lnSpc>
                <a:spcPct val="115000"/>
              </a:lnSpc>
              <a:spcBef>
                <a:spcPts val="0"/>
              </a:spcBef>
              <a:spcAft>
                <a:spcPts val="0"/>
              </a:spcAft>
              <a:buSzPts val="1900"/>
              <a:buFont typeface="Times New Roman"/>
              <a:buAutoNum type="arabicPeriod"/>
            </a:pPr>
            <a:r>
              <a:rPr lang="en" sz="1900">
                <a:highlight>
                  <a:schemeClr val="dk1"/>
                </a:highlight>
                <a:latin typeface="Times New Roman"/>
                <a:ea typeface="Times New Roman"/>
                <a:cs typeface="Times New Roman"/>
                <a:sym typeface="Times New Roman"/>
              </a:rPr>
              <a:t>Implementation.</a:t>
            </a:r>
            <a:endParaRPr sz="1900">
              <a:highlight>
                <a:schemeClr val="dk1"/>
              </a:highlight>
              <a:latin typeface="Times New Roman"/>
              <a:ea typeface="Times New Roman"/>
              <a:cs typeface="Times New Roman"/>
              <a:sym typeface="Times New Roman"/>
            </a:endParaRPr>
          </a:p>
          <a:p>
            <a:pPr marL="457200" lvl="0" indent="-349250" algn="l" rtl="0">
              <a:lnSpc>
                <a:spcPct val="115000"/>
              </a:lnSpc>
              <a:spcBef>
                <a:spcPts val="0"/>
              </a:spcBef>
              <a:spcAft>
                <a:spcPts val="0"/>
              </a:spcAft>
              <a:buSzPts val="1900"/>
              <a:buFont typeface="Times New Roman"/>
              <a:buAutoNum type="arabicPeriod"/>
            </a:pPr>
            <a:r>
              <a:rPr lang="en" sz="1900">
                <a:highlight>
                  <a:schemeClr val="dk1"/>
                </a:highlight>
                <a:latin typeface="Times New Roman"/>
                <a:ea typeface="Times New Roman"/>
                <a:cs typeface="Times New Roman"/>
                <a:sym typeface="Times New Roman"/>
              </a:rPr>
              <a:t>Testing and verification.</a:t>
            </a:r>
            <a:endParaRPr sz="1900">
              <a:highlight>
                <a:schemeClr val="dk1"/>
              </a:highlight>
              <a:latin typeface="Times New Roman"/>
              <a:ea typeface="Times New Roman"/>
              <a:cs typeface="Times New Roman"/>
              <a:sym typeface="Times New Roman"/>
            </a:endParaRPr>
          </a:p>
          <a:p>
            <a:pPr marL="457200" lvl="0" indent="-349250" algn="l" rtl="0">
              <a:lnSpc>
                <a:spcPct val="115000"/>
              </a:lnSpc>
              <a:spcBef>
                <a:spcPts val="0"/>
              </a:spcBef>
              <a:spcAft>
                <a:spcPts val="0"/>
              </a:spcAft>
              <a:buSzPts val="1900"/>
              <a:buFont typeface="Times New Roman"/>
              <a:buAutoNum type="arabicPeriod"/>
            </a:pPr>
            <a:r>
              <a:rPr lang="en" sz="1900">
                <a:highlight>
                  <a:schemeClr val="dk1"/>
                </a:highlight>
                <a:latin typeface="Times New Roman"/>
                <a:ea typeface="Times New Roman"/>
                <a:cs typeface="Times New Roman"/>
                <a:sym typeface="Times New Roman"/>
              </a:rPr>
              <a:t>Documentation</a:t>
            </a:r>
            <a:endParaRPr>
              <a:highlight>
                <a:schemeClr val="dk1"/>
              </a:highlight>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a:highlight>
                  <a:schemeClr val="dk1"/>
                </a:highlight>
                <a:latin typeface="Times New Roman"/>
                <a:ea typeface="Times New Roman"/>
                <a:cs typeface="Times New Roman"/>
                <a:sym typeface="Times New Roman"/>
              </a:rPr>
              <a:t>Requirements specifications</a:t>
            </a:r>
            <a:endParaRPr>
              <a:highlight>
                <a:schemeClr val="dk1"/>
              </a:highlight>
              <a:latin typeface="Times New Roman"/>
              <a:ea typeface="Times New Roman"/>
              <a:cs typeface="Times New Roman"/>
              <a:sym typeface="Times New Roman"/>
            </a:endParaRPr>
          </a:p>
        </p:txBody>
      </p:sp>
      <p:sp>
        <p:nvSpPr>
          <p:cNvPr id="134" name="Google Shape;134;p23"/>
          <p:cNvSpPr txBox="1">
            <a:spLocks noGrp="1"/>
          </p:cNvSpPr>
          <p:nvPr>
            <p:ph type="body" idx="1"/>
          </p:nvPr>
        </p:nvSpPr>
        <p:spPr>
          <a:xfrm>
            <a:off x="471900" y="1919075"/>
            <a:ext cx="7737600" cy="2710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900">
                <a:solidFill>
                  <a:schemeClr val="dk2"/>
                </a:solidFill>
                <a:highlight>
                  <a:srgbClr val="FFFFFF"/>
                </a:highlight>
                <a:latin typeface="Times New Roman"/>
                <a:ea typeface="Times New Roman"/>
                <a:cs typeface="Times New Roman"/>
                <a:sym typeface="Times New Roman"/>
              </a:rPr>
              <a:t>State the problem clearly and unambiguously (Doubtless) to understand exactly:</a:t>
            </a:r>
            <a:endParaRPr sz="1900">
              <a:solidFill>
                <a:schemeClr val="dk2"/>
              </a:solidFill>
              <a:highlight>
                <a:srgbClr val="FFFFFF"/>
              </a:highlight>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900">
              <a:solidFill>
                <a:schemeClr val="dk2"/>
              </a:solidFill>
              <a:highlight>
                <a:srgbClr val="FFFFFF"/>
              </a:highlight>
              <a:latin typeface="Times New Roman"/>
              <a:ea typeface="Times New Roman"/>
              <a:cs typeface="Times New Roman"/>
              <a:sym typeface="Times New Roman"/>
            </a:endParaRPr>
          </a:p>
          <a:p>
            <a:pPr marL="457200" lvl="0" indent="-349250" algn="l" rtl="0">
              <a:lnSpc>
                <a:spcPct val="115000"/>
              </a:lnSpc>
              <a:spcBef>
                <a:spcPts val="0"/>
              </a:spcBef>
              <a:spcAft>
                <a:spcPts val="0"/>
              </a:spcAft>
              <a:buClr>
                <a:schemeClr val="dk2"/>
              </a:buClr>
              <a:buSzPts val="1900"/>
              <a:buFont typeface="Times New Roman"/>
              <a:buAutoNum type="arabicPeriod"/>
            </a:pPr>
            <a:r>
              <a:rPr lang="en" sz="1900">
                <a:solidFill>
                  <a:schemeClr val="dk2"/>
                </a:solidFill>
                <a:highlight>
                  <a:srgbClr val="FFFFFF"/>
                </a:highlight>
                <a:latin typeface="Times New Roman"/>
                <a:ea typeface="Times New Roman"/>
                <a:cs typeface="Times New Roman"/>
                <a:sym typeface="Times New Roman"/>
              </a:rPr>
              <a:t>What the problem is?</a:t>
            </a:r>
            <a:endParaRPr sz="1900">
              <a:solidFill>
                <a:schemeClr val="dk2"/>
              </a:solidFill>
              <a:highlight>
                <a:srgbClr val="FFFFFF"/>
              </a:highlight>
              <a:latin typeface="Times New Roman"/>
              <a:ea typeface="Times New Roman"/>
              <a:cs typeface="Times New Roman"/>
              <a:sym typeface="Times New Roman"/>
            </a:endParaRPr>
          </a:p>
          <a:p>
            <a:pPr marL="457200" lvl="0" indent="-349250" algn="l" rtl="0">
              <a:lnSpc>
                <a:spcPct val="115000"/>
              </a:lnSpc>
              <a:spcBef>
                <a:spcPts val="0"/>
              </a:spcBef>
              <a:spcAft>
                <a:spcPts val="0"/>
              </a:spcAft>
              <a:buClr>
                <a:schemeClr val="dk2"/>
              </a:buClr>
              <a:buSzPts val="1900"/>
              <a:buFont typeface="Times New Roman"/>
              <a:buAutoNum type="arabicPeriod"/>
            </a:pPr>
            <a:r>
              <a:rPr lang="en" sz="1900">
                <a:solidFill>
                  <a:schemeClr val="dk2"/>
                </a:solidFill>
                <a:highlight>
                  <a:srgbClr val="FFFFFF"/>
                </a:highlight>
                <a:latin typeface="Times New Roman"/>
                <a:ea typeface="Times New Roman"/>
                <a:cs typeface="Times New Roman"/>
                <a:sym typeface="Times New Roman"/>
              </a:rPr>
              <a:t>What is needed to solve it?</a:t>
            </a:r>
            <a:endParaRPr sz="1900">
              <a:solidFill>
                <a:schemeClr val="dk2"/>
              </a:solidFill>
              <a:highlight>
                <a:srgbClr val="FFFFFF"/>
              </a:highlight>
              <a:latin typeface="Times New Roman"/>
              <a:ea typeface="Times New Roman"/>
              <a:cs typeface="Times New Roman"/>
              <a:sym typeface="Times New Roman"/>
            </a:endParaRPr>
          </a:p>
          <a:p>
            <a:pPr marL="457200" lvl="0" indent="-349250" algn="l" rtl="0">
              <a:lnSpc>
                <a:spcPct val="115000"/>
              </a:lnSpc>
              <a:spcBef>
                <a:spcPts val="0"/>
              </a:spcBef>
              <a:spcAft>
                <a:spcPts val="0"/>
              </a:spcAft>
              <a:buClr>
                <a:schemeClr val="dk2"/>
              </a:buClr>
              <a:buSzPts val="1900"/>
              <a:buFont typeface="Times New Roman"/>
              <a:buAutoNum type="arabicPeriod"/>
            </a:pPr>
            <a:r>
              <a:rPr lang="en" sz="1900">
                <a:solidFill>
                  <a:schemeClr val="dk2"/>
                </a:solidFill>
                <a:highlight>
                  <a:srgbClr val="FFFFFF"/>
                </a:highlight>
                <a:latin typeface="Times New Roman"/>
                <a:ea typeface="Times New Roman"/>
                <a:cs typeface="Times New Roman"/>
                <a:sym typeface="Times New Roman"/>
              </a:rPr>
              <a:t>What the solution should provide</a:t>
            </a:r>
            <a:endParaRPr sz="1900">
              <a:solidFill>
                <a:schemeClr val="dk2"/>
              </a:solidFill>
              <a:highlight>
                <a:srgbClr val="FFFFFF"/>
              </a:highlight>
              <a:latin typeface="Times New Roman"/>
              <a:ea typeface="Times New Roman"/>
              <a:cs typeface="Times New Roman"/>
              <a:sym typeface="Times New Roman"/>
            </a:endParaRPr>
          </a:p>
          <a:p>
            <a:pPr marL="457200" lvl="0" indent="-349250" algn="l" rtl="0">
              <a:lnSpc>
                <a:spcPct val="115000"/>
              </a:lnSpc>
              <a:spcBef>
                <a:spcPts val="0"/>
              </a:spcBef>
              <a:spcAft>
                <a:spcPts val="0"/>
              </a:spcAft>
              <a:buClr>
                <a:schemeClr val="dk2"/>
              </a:buClr>
              <a:buSzPts val="1900"/>
              <a:buFont typeface="Times New Roman"/>
              <a:buAutoNum type="arabicPeriod"/>
            </a:pPr>
            <a:r>
              <a:rPr lang="en" sz="1900">
                <a:solidFill>
                  <a:schemeClr val="dk2"/>
                </a:solidFill>
                <a:highlight>
                  <a:srgbClr val="FFFFFF"/>
                </a:highlight>
                <a:latin typeface="Times New Roman"/>
                <a:ea typeface="Times New Roman"/>
                <a:cs typeface="Times New Roman"/>
                <a:sym typeface="Times New Roman"/>
              </a:rPr>
              <a:t>If there are constraints and special conditions</a:t>
            </a:r>
            <a:endParaRPr sz="1900">
              <a:solidFill>
                <a:schemeClr val="dk2"/>
              </a:solidFill>
              <a:highlight>
                <a:srgbClr val="FFFFFF"/>
              </a:highlight>
              <a:latin typeface="Times New Roman"/>
              <a:ea typeface="Times New Roman"/>
              <a:cs typeface="Times New Roman"/>
              <a:sym typeface="Times New Roman"/>
            </a:endParaRPr>
          </a:p>
        </p:txBody>
      </p:sp>
      <p:sp>
        <p:nvSpPr>
          <p:cNvPr id="135" name="Google Shape;135;p23"/>
          <p:cNvSpPr txBox="1"/>
          <p:nvPr/>
        </p:nvSpPr>
        <p:spPr>
          <a:xfrm>
            <a:off x="4443625" y="1877425"/>
            <a:ext cx="376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a:highlight>
                  <a:schemeClr val="dk1"/>
                </a:highlight>
                <a:latin typeface="Times New Roman"/>
                <a:ea typeface="Times New Roman"/>
                <a:cs typeface="Times New Roman"/>
                <a:sym typeface="Times New Roman"/>
              </a:rPr>
              <a:t>Problem analysis</a:t>
            </a:r>
            <a:endParaRPr>
              <a:highlight>
                <a:schemeClr val="dk1"/>
              </a:highlight>
              <a:latin typeface="Times New Roman"/>
              <a:ea typeface="Times New Roman"/>
              <a:cs typeface="Times New Roman"/>
              <a:sym typeface="Times New Roman"/>
            </a:endParaRPr>
          </a:p>
        </p:txBody>
      </p:sp>
      <p:sp>
        <p:nvSpPr>
          <p:cNvPr id="141" name="Google Shape;141;p24"/>
          <p:cNvSpPr txBox="1">
            <a:spLocks noGrp="1"/>
          </p:cNvSpPr>
          <p:nvPr>
            <p:ph type="body" idx="1"/>
          </p:nvPr>
        </p:nvSpPr>
        <p:spPr>
          <a:xfrm>
            <a:off x="471900" y="1919075"/>
            <a:ext cx="7737600" cy="2710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2"/>
                </a:solidFill>
                <a:highlight>
                  <a:srgbClr val="FFFFFF"/>
                </a:highlight>
                <a:latin typeface="Times New Roman"/>
                <a:ea typeface="Times New Roman"/>
                <a:cs typeface="Times New Roman"/>
                <a:sym typeface="Times New Roman"/>
              </a:rPr>
              <a:t>In the analysis phase, we need to read and analyse the problem statement carefully in order to list the principal components of the problem and decide the core functionalities that our solution should have. We should identity the following:</a:t>
            </a:r>
            <a:endParaRPr>
              <a:solidFill>
                <a:schemeClr val="dk2"/>
              </a:solidFill>
              <a:highlight>
                <a:srgbClr val="FFFFFF"/>
              </a:highlight>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a:solidFill>
                <a:schemeClr val="dk2"/>
              </a:solidFill>
              <a:highlight>
                <a:srgbClr val="FFFFFF"/>
              </a:highlight>
              <a:latin typeface="Times New Roman"/>
              <a:ea typeface="Times New Roman"/>
              <a:cs typeface="Times New Roman"/>
              <a:sym typeface="Times New Roman"/>
            </a:endParaRPr>
          </a:p>
          <a:p>
            <a:pPr marL="457200" lvl="0" indent="-342900" algn="l" rtl="0">
              <a:lnSpc>
                <a:spcPct val="115000"/>
              </a:lnSpc>
              <a:spcBef>
                <a:spcPts val="0"/>
              </a:spcBef>
              <a:spcAft>
                <a:spcPts val="0"/>
              </a:spcAft>
              <a:buClr>
                <a:schemeClr val="dk2"/>
              </a:buClr>
              <a:buSzPts val="1800"/>
              <a:buFont typeface="Times New Roman"/>
              <a:buAutoNum type="arabicPeriod"/>
            </a:pPr>
            <a:r>
              <a:rPr lang="en">
                <a:solidFill>
                  <a:schemeClr val="dk2"/>
                </a:solidFill>
                <a:highlight>
                  <a:srgbClr val="FFFFFF"/>
                </a:highlight>
                <a:latin typeface="Times New Roman"/>
                <a:ea typeface="Times New Roman"/>
                <a:cs typeface="Times New Roman"/>
                <a:sym typeface="Times New Roman"/>
              </a:rPr>
              <a:t>Inputs: To the problem, their form and the input media to be used.</a:t>
            </a:r>
            <a:endParaRPr>
              <a:solidFill>
                <a:schemeClr val="dk2"/>
              </a:solidFill>
              <a:highlight>
                <a:srgbClr val="FFFFFF"/>
              </a:highlight>
              <a:latin typeface="Times New Roman"/>
              <a:ea typeface="Times New Roman"/>
              <a:cs typeface="Times New Roman"/>
              <a:sym typeface="Times New Roman"/>
            </a:endParaRPr>
          </a:p>
          <a:p>
            <a:pPr marL="457200" lvl="0" indent="-342900" algn="l" rtl="0">
              <a:lnSpc>
                <a:spcPct val="115000"/>
              </a:lnSpc>
              <a:spcBef>
                <a:spcPts val="0"/>
              </a:spcBef>
              <a:spcAft>
                <a:spcPts val="0"/>
              </a:spcAft>
              <a:buClr>
                <a:schemeClr val="dk2"/>
              </a:buClr>
              <a:buSzPts val="1800"/>
              <a:buFont typeface="Times New Roman"/>
              <a:buAutoNum type="arabicPeriod"/>
            </a:pPr>
            <a:r>
              <a:rPr lang="en">
                <a:solidFill>
                  <a:schemeClr val="dk2"/>
                </a:solidFill>
                <a:highlight>
                  <a:srgbClr val="FFFFFF"/>
                </a:highlight>
                <a:latin typeface="Times New Roman"/>
                <a:ea typeface="Times New Roman"/>
                <a:cs typeface="Times New Roman"/>
                <a:sym typeface="Times New Roman"/>
              </a:rPr>
              <a:t>Outputs: Expected from the problem, their form and the output media to be used.</a:t>
            </a:r>
            <a:endParaRPr>
              <a:solidFill>
                <a:schemeClr val="dk2"/>
              </a:solidFill>
              <a:highlight>
                <a:srgbClr val="FFFFFF"/>
              </a:highlight>
              <a:latin typeface="Times New Roman"/>
              <a:ea typeface="Times New Roman"/>
              <a:cs typeface="Times New Roman"/>
              <a:sym typeface="Times New Roman"/>
            </a:endParaRPr>
          </a:p>
          <a:p>
            <a:pPr marL="457200" lvl="0" indent="-342900" algn="l" rtl="0">
              <a:lnSpc>
                <a:spcPct val="115000"/>
              </a:lnSpc>
              <a:spcBef>
                <a:spcPts val="0"/>
              </a:spcBef>
              <a:spcAft>
                <a:spcPts val="0"/>
              </a:spcAft>
              <a:buClr>
                <a:schemeClr val="dk2"/>
              </a:buClr>
              <a:buSzPts val="1800"/>
              <a:buFont typeface="Times New Roman"/>
              <a:buAutoNum type="arabicPeriod"/>
            </a:pPr>
            <a:r>
              <a:rPr lang="en">
                <a:solidFill>
                  <a:schemeClr val="dk2"/>
                </a:solidFill>
                <a:highlight>
                  <a:srgbClr val="FFFFFF"/>
                </a:highlight>
                <a:latin typeface="Times New Roman"/>
                <a:ea typeface="Times New Roman"/>
                <a:cs typeface="Times New Roman"/>
                <a:sym typeface="Times New Roman"/>
              </a:rPr>
              <a:t>Special constraints or (necessity) conditions (if any).</a:t>
            </a:r>
            <a:endParaRPr>
              <a:solidFill>
                <a:schemeClr val="dk2"/>
              </a:solidFill>
              <a:highlight>
                <a:srgbClr val="FFFFFF"/>
              </a:highlight>
              <a:latin typeface="Times New Roman"/>
              <a:ea typeface="Times New Roman"/>
              <a:cs typeface="Times New Roman"/>
              <a:sym typeface="Times New Roman"/>
            </a:endParaRPr>
          </a:p>
          <a:p>
            <a:pPr marL="457200" lvl="0" indent="-342900" algn="l" rtl="0">
              <a:lnSpc>
                <a:spcPct val="115000"/>
              </a:lnSpc>
              <a:spcBef>
                <a:spcPts val="0"/>
              </a:spcBef>
              <a:spcAft>
                <a:spcPts val="0"/>
              </a:spcAft>
              <a:buClr>
                <a:schemeClr val="dk2"/>
              </a:buClr>
              <a:buSzPts val="1800"/>
              <a:buFont typeface="Times New Roman"/>
              <a:buAutoNum type="arabicPeriod"/>
            </a:pPr>
            <a:r>
              <a:rPr lang="en">
                <a:solidFill>
                  <a:schemeClr val="dk2"/>
                </a:solidFill>
                <a:highlight>
                  <a:srgbClr val="FFFFFF"/>
                </a:highlight>
                <a:latin typeface="Times New Roman"/>
                <a:ea typeface="Times New Roman"/>
                <a:cs typeface="Times New Roman"/>
                <a:sym typeface="Times New Roman"/>
              </a:rPr>
              <a:t>Formulas or equations to be used.</a:t>
            </a:r>
            <a:endParaRPr>
              <a:solidFill>
                <a:schemeClr val="dk2"/>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a:highlight>
                  <a:schemeClr val="dk1"/>
                </a:highlight>
                <a:latin typeface="Times New Roman"/>
                <a:ea typeface="Times New Roman"/>
                <a:cs typeface="Times New Roman"/>
                <a:sym typeface="Times New Roman"/>
              </a:rPr>
              <a:t>Design the algorithm to solve the problem.</a:t>
            </a:r>
            <a:endParaRPr>
              <a:highlight>
                <a:schemeClr val="dk1"/>
              </a:highlight>
              <a:latin typeface="Times New Roman"/>
              <a:ea typeface="Times New Roman"/>
              <a:cs typeface="Times New Roman"/>
              <a:sym typeface="Times New Roman"/>
            </a:endParaRPr>
          </a:p>
        </p:txBody>
      </p:sp>
      <p:sp>
        <p:nvSpPr>
          <p:cNvPr id="147" name="Google Shape;147;p25"/>
          <p:cNvSpPr txBox="1">
            <a:spLocks noGrp="1"/>
          </p:cNvSpPr>
          <p:nvPr>
            <p:ph type="body" idx="1"/>
          </p:nvPr>
        </p:nvSpPr>
        <p:spPr>
          <a:xfrm>
            <a:off x="471900" y="1919075"/>
            <a:ext cx="7737600" cy="2710200"/>
          </a:xfrm>
          <a:prstGeom prst="rect">
            <a:avLst/>
          </a:prstGeom>
        </p:spPr>
        <p:txBody>
          <a:bodyPr spcFirstLastPara="1" wrap="square" lIns="91425" tIns="91425" rIns="91425" bIns="91425" anchor="t" anchorCtr="0">
            <a:noAutofit/>
          </a:bodyPr>
          <a:lstStyle/>
          <a:p>
            <a:pPr marL="457200" lvl="0" indent="-349250" algn="l" rtl="0">
              <a:lnSpc>
                <a:spcPct val="115000"/>
              </a:lnSpc>
              <a:spcBef>
                <a:spcPts val="0"/>
              </a:spcBef>
              <a:spcAft>
                <a:spcPts val="0"/>
              </a:spcAft>
              <a:buClr>
                <a:schemeClr val="dk2"/>
              </a:buClr>
              <a:buSzPts val="1900"/>
              <a:buFont typeface="Times New Roman"/>
              <a:buChar char="●"/>
            </a:pPr>
            <a:r>
              <a:rPr lang="en" sz="1900">
                <a:solidFill>
                  <a:schemeClr val="dk2"/>
                </a:solidFill>
                <a:highlight>
                  <a:srgbClr val="FFFFFF"/>
                </a:highlight>
                <a:latin typeface="Times New Roman"/>
                <a:ea typeface="Times New Roman"/>
                <a:cs typeface="Times New Roman"/>
                <a:sym typeface="Times New Roman"/>
              </a:rPr>
              <a:t>A set of sequential steps usually written in Ordinary Language to solve a given problem is called Algorithm.</a:t>
            </a:r>
            <a:endParaRPr sz="1900">
              <a:solidFill>
                <a:schemeClr val="dk2"/>
              </a:solidFill>
              <a:highlight>
                <a:srgbClr val="FFFFFF"/>
              </a:highlight>
              <a:latin typeface="Times New Roman"/>
              <a:ea typeface="Times New Roman"/>
              <a:cs typeface="Times New Roman"/>
              <a:sym typeface="Times New Roman"/>
            </a:endParaRPr>
          </a:p>
          <a:p>
            <a:pPr marL="457200" lvl="0" indent="-349250" algn="l" rtl="0">
              <a:lnSpc>
                <a:spcPct val="115000"/>
              </a:lnSpc>
              <a:spcBef>
                <a:spcPts val="0"/>
              </a:spcBef>
              <a:spcAft>
                <a:spcPts val="0"/>
              </a:spcAft>
              <a:buClr>
                <a:schemeClr val="dk2"/>
              </a:buClr>
              <a:buSzPts val="1900"/>
              <a:buFont typeface="Times New Roman"/>
              <a:buChar char="●"/>
            </a:pPr>
            <a:r>
              <a:rPr lang="en" sz="1900">
                <a:solidFill>
                  <a:schemeClr val="dk2"/>
                </a:solidFill>
                <a:highlight>
                  <a:srgbClr val="FFFFFF"/>
                </a:highlight>
                <a:latin typeface="Times New Roman"/>
                <a:ea typeface="Times New Roman"/>
                <a:cs typeface="Times New Roman"/>
                <a:sym typeface="Times New Roman"/>
              </a:rPr>
              <a:t>It may be possible to solve to problem in more than one ways, resulting in more than one algorithm. </a:t>
            </a:r>
            <a:endParaRPr sz="1900">
              <a:solidFill>
                <a:schemeClr val="dk2"/>
              </a:solidFill>
              <a:highlight>
                <a:srgbClr val="FFFFFF"/>
              </a:highlight>
              <a:latin typeface="Times New Roman"/>
              <a:ea typeface="Times New Roman"/>
              <a:cs typeface="Times New Roman"/>
              <a:sym typeface="Times New Roman"/>
            </a:endParaRPr>
          </a:p>
          <a:p>
            <a:pPr marL="457200" lvl="0" indent="-349250" algn="l" rtl="0">
              <a:lnSpc>
                <a:spcPct val="115000"/>
              </a:lnSpc>
              <a:spcBef>
                <a:spcPts val="0"/>
              </a:spcBef>
              <a:spcAft>
                <a:spcPts val="0"/>
              </a:spcAft>
              <a:buClr>
                <a:schemeClr val="dk2"/>
              </a:buClr>
              <a:buSzPts val="1900"/>
              <a:buFont typeface="Times New Roman"/>
              <a:buChar char="●"/>
            </a:pPr>
            <a:r>
              <a:rPr lang="en" sz="1900">
                <a:solidFill>
                  <a:schemeClr val="dk2"/>
                </a:solidFill>
                <a:highlight>
                  <a:srgbClr val="FFFFFF"/>
                </a:highlight>
                <a:latin typeface="Times New Roman"/>
                <a:ea typeface="Times New Roman"/>
                <a:cs typeface="Times New Roman"/>
                <a:sym typeface="Times New Roman"/>
              </a:rPr>
              <a:t>The choice of various algorithms depends on the factors like reliability, accuracy and easy to modify.</a:t>
            </a:r>
            <a:endParaRPr sz="1900">
              <a:solidFill>
                <a:schemeClr val="dk2"/>
              </a:solidFill>
              <a:highlight>
                <a:srgbClr val="FFFFFF"/>
              </a:highlight>
              <a:latin typeface="Times New Roman"/>
              <a:ea typeface="Times New Roman"/>
              <a:cs typeface="Times New Roman"/>
              <a:sym typeface="Times New Roman"/>
            </a:endParaRPr>
          </a:p>
          <a:p>
            <a:pPr marL="457200" lvl="0" indent="-349250" algn="l" rtl="0">
              <a:spcBef>
                <a:spcPts val="0"/>
              </a:spcBef>
              <a:spcAft>
                <a:spcPts val="0"/>
              </a:spcAft>
              <a:buClr>
                <a:schemeClr val="dk2"/>
              </a:buClr>
              <a:buSzPts val="1900"/>
              <a:buFont typeface="Times New Roman"/>
              <a:buChar char="●"/>
            </a:pPr>
            <a:r>
              <a:rPr lang="en" sz="1900">
                <a:solidFill>
                  <a:schemeClr val="dk2"/>
                </a:solidFill>
                <a:highlight>
                  <a:srgbClr val="FFFFFF"/>
                </a:highlight>
                <a:latin typeface="Times New Roman"/>
                <a:ea typeface="Times New Roman"/>
                <a:cs typeface="Times New Roman"/>
                <a:sym typeface="Times New Roman"/>
              </a:rPr>
              <a:t>An algorithm is a list of steps to be executed with the right order in which these steps should be executed.</a:t>
            </a:r>
            <a:endParaRPr sz="1900">
              <a:solidFill>
                <a:schemeClr val="dk2"/>
              </a:solidFill>
              <a:highlight>
                <a:srgbClr val="FFFFFF"/>
              </a:highlight>
              <a:latin typeface="Times New Roman"/>
              <a:ea typeface="Times New Roman"/>
              <a:cs typeface="Times New Roman"/>
              <a:sym typeface="Times New Roman"/>
            </a:endParaRPr>
          </a:p>
        </p:txBody>
      </p:sp>
      <p:sp>
        <p:nvSpPr>
          <p:cNvPr id="148" name="Google Shape;148;p25"/>
          <p:cNvSpPr txBox="1"/>
          <p:nvPr/>
        </p:nvSpPr>
        <p:spPr>
          <a:xfrm>
            <a:off x="4443625" y="1877425"/>
            <a:ext cx="376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154" name="Google Shape;154;p26"/>
          <p:cNvSpPr txBox="1">
            <a:spLocks noGrp="1"/>
          </p:cNvSpPr>
          <p:nvPr>
            <p:ph type="body" idx="1"/>
          </p:nvPr>
        </p:nvSpPr>
        <p:spPr>
          <a:xfrm>
            <a:off x="471900" y="1919075"/>
            <a:ext cx="38607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rgbClr val="000000"/>
                </a:solidFill>
              </a:rPr>
              <a:t>Ex.</a:t>
            </a:r>
            <a:endParaRPr sz="2100">
              <a:solidFill>
                <a:srgbClr val="000000"/>
              </a:solidFill>
            </a:endParaRPr>
          </a:p>
          <a:p>
            <a:pPr marL="0" lvl="0" indent="0" algn="l" rtl="0">
              <a:spcBef>
                <a:spcPts val="0"/>
              </a:spcBef>
              <a:spcAft>
                <a:spcPts val="0"/>
              </a:spcAft>
              <a:buNone/>
            </a:pPr>
            <a:r>
              <a:rPr lang="en" sz="2100">
                <a:solidFill>
                  <a:srgbClr val="000000"/>
                </a:solidFill>
              </a:rPr>
              <a:t>153 number</a:t>
            </a:r>
            <a:endParaRPr sz="2100">
              <a:solidFill>
                <a:srgbClr val="000000"/>
              </a:solidFill>
            </a:endParaRPr>
          </a:p>
          <a:p>
            <a:pPr marL="0" lvl="0" indent="0" algn="l" rtl="0">
              <a:spcBef>
                <a:spcPts val="0"/>
              </a:spcBef>
              <a:spcAft>
                <a:spcPts val="0"/>
              </a:spcAft>
              <a:buNone/>
            </a:pPr>
            <a:r>
              <a:rPr lang="en" sz="2100">
                <a:solidFill>
                  <a:srgbClr val="000000"/>
                </a:solidFill>
              </a:rPr>
              <a:t>1, 5, 3 digits in our no.</a:t>
            </a:r>
            <a:endParaRPr sz="2100">
              <a:solidFill>
                <a:srgbClr val="000000"/>
              </a:solidFill>
            </a:endParaRPr>
          </a:p>
          <a:p>
            <a:pPr marL="0" lvl="0" indent="0" algn="l" rtl="0">
              <a:spcBef>
                <a:spcPts val="0"/>
              </a:spcBef>
              <a:spcAft>
                <a:spcPts val="0"/>
              </a:spcAft>
              <a:buNone/>
            </a:pPr>
            <a:r>
              <a:rPr lang="en" sz="2100">
                <a:solidFill>
                  <a:srgbClr val="000000"/>
                </a:solidFill>
              </a:rPr>
              <a:t>1, 125, 27 cubes of these digits</a:t>
            </a:r>
            <a:endParaRPr sz="2100">
              <a:solidFill>
                <a:srgbClr val="000000"/>
              </a:solidFill>
            </a:endParaRPr>
          </a:p>
          <a:p>
            <a:pPr marL="0" lvl="0" indent="0" algn="l" rtl="0">
              <a:spcBef>
                <a:spcPts val="0"/>
              </a:spcBef>
              <a:spcAft>
                <a:spcPts val="0"/>
              </a:spcAft>
              <a:buNone/>
            </a:pPr>
            <a:r>
              <a:rPr lang="en" sz="2100">
                <a:solidFill>
                  <a:srgbClr val="000000"/>
                </a:solidFill>
              </a:rPr>
              <a:t>1+125+27= 153</a:t>
            </a:r>
            <a:endParaRPr sz="2100">
              <a:solidFill>
                <a:srgbClr val="000000"/>
              </a:solidFill>
            </a:endParaRPr>
          </a:p>
          <a:p>
            <a:pPr marL="0" lvl="0" indent="0" algn="l" rtl="0">
              <a:spcBef>
                <a:spcPts val="0"/>
              </a:spcBef>
              <a:spcAft>
                <a:spcPts val="0"/>
              </a:spcAft>
              <a:buNone/>
            </a:pPr>
            <a:r>
              <a:rPr lang="en" sz="2100">
                <a:solidFill>
                  <a:srgbClr val="000000"/>
                </a:solidFill>
              </a:rPr>
              <a:t>153==153</a:t>
            </a:r>
            <a:endParaRPr sz="2100">
              <a:solidFill>
                <a:srgbClr val="000000"/>
              </a:solidFill>
            </a:endParaRPr>
          </a:p>
          <a:p>
            <a:pPr marL="0" lvl="0" indent="0" algn="l" rtl="0">
              <a:spcBef>
                <a:spcPts val="0"/>
              </a:spcBef>
              <a:spcAft>
                <a:spcPts val="0"/>
              </a:spcAft>
              <a:buNone/>
            </a:pPr>
            <a:r>
              <a:rPr lang="en" sz="2100">
                <a:solidFill>
                  <a:srgbClr val="000000"/>
                </a:solidFill>
              </a:rPr>
              <a:t>No is an armstrong no.</a:t>
            </a:r>
            <a:endParaRPr sz="2100">
              <a:solidFill>
                <a:srgbClr val="000000"/>
              </a:solidFill>
            </a:endParaRPr>
          </a:p>
        </p:txBody>
      </p:sp>
      <p:sp>
        <p:nvSpPr>
          <p:cNvPr id="155" name="Google Shape;155;p26"/>
          <p:cNvSpPr txBox="1"/>
          <p:nvPr/>
        </p:nvSpPr>
        <p:spPr>
          <a:xfrm>
            <a:off x="4921325" y="2110725"/>
            <a:ext cx="6398700" cy="203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Roboto"/>
                <a:ea typeface="Roboto"/>
                <a:cs typeface="Roboto"/>
                <a:sym typeface="Roboto"/>
              </a:rPr>
              <a:t>153</a:t>
            </a:r>
            <a:endParaRPr sz="2000">
              <a:latin typeface="Roboto"/>
              <a:ea typeface="Roboto"/>
              <a:cs typeface="Roboto"/>
              <a:sym typeface="Roboto"/>
            </a:endParaRPr>
          </a:p>
          <a:p>
            <a:pPr marL="0" lvl="0" indent="0" algn="l" rtl="0">
              <a:spcBef>
                <a:spcPts val="0"/>
              </a:spcBef>
              <a:spcAft>
                <a:spcPts val="0"/>
              </a:spcAft>
              <a:buNone/>
            </a:pPr>
            <a:r>
              <a:rPr lang="en" sz="2000">
                <a:latin typeface="Roboto"/>
                <a:ea typeface="Roboto"/>
                <a:cs typeface="Roboto"/>
                <a:sym typeface="Roboto"/>
              </a:rPr>
              <a:t>1, 5,3 </a:t>
            </a:r>
            <a:endParaRPr sz="2000">
              <a:latin typeface="Roboto"/>
              <a:ea typeface="Roboto"/>
              <a:cs typeface="Roboto"/>
              <a:sym typeface="Roboto"/>
            </a:endParaRPr>
          </a:p>
          <a:p>
            <a:pPr marL="0" lvl="0" indent="0" algn="l" rtl="0">
              <a:spcBef>
                <a:spcPts val="0"/>
              </a:spcBef>
              <a:spcAft>
                <a:spcPts val="0"/>
              </a:spcAft>
              <a:buNone/>
            </a:pPr>
            <a:r>
              <a:rPr lang="en" sz="2000">
                <a:latin typeface="Roboto"/>
                <a:ea typeface="Roboto"/>
                <a:cs typeface="Roboto"/>
                <a:sym typeface="Roboto"/>
              </a:rPr>
              <a:t>1+5+3 =9</a:t>
            </a:r>
            <a:endParaRPr sz="2000">
              <a:latin typeface="Roboto"/>
              <a:ea typeface="Roboto"/>
              <a:cs typeface="Roboto"/>
              <a:sym typeface="Roboto"/>
            </a:endParaRPr>
          </a:p>
          <a:p>
            <a:pPr marL="0" lvl="0" indent="0" algn="l" rtl="0">
              <a:spcBef>
                <a:spcPts val="0"/>
              </a:spcBef>
              <a:spcAft>
                <a:spcPts val="0"/>
              </a:spcAft>
              <a:buNone/>
            </a:pPr>
            <a:r>
              <a:rPr lang="en" sz="2000">
                <a:latin typeface="Roboto"/>
                <a:ea typeface="Roboto"/>
                <a:cs typeface="Roboto"/>
                <a:sym typeface="Roboto"/>
              </a:rPr>
              <a:t>729</a:t>
            </a:r>
            <a:endParaRPr sz="2000">
              <a:latin typeface="Roboto"/>
              <a:ea typeface="Roboto"/>
              <a:cs typeface="Roboto"/>
              <a:sym typeface="Roboto"/>
            </a:endParaRPr>
          </a:p>
          <a:p>
            <a:pPr marL="0" lvl="0" indent="0" algn="l" rtl="0">
              <a:spcBef>
                <a:spcPts val="0"/>
              </a:spcBef>
              <a:spcAft>
                <a:spcPts val="0"/>
              </a:spcAft>
              <a:buNone/>
            </a:pPr>
            <a:r>
              <a:rPr lang="en" sz="2000">
                <a:latin typeface="Roboto"/>
                <a:ea typeface="Roboto"/>
                <a:cs typeface="Roboto"/>
                <a:sym typeface="Roboto"/>
              </a:rPr>
              <a:t>729==153</a:t>
            </a:r>
            <a:endParaRPr sz="2000">
              <a:latin typeface="Roboto"/>
              <a:ea typeface="Roboto"/>
              <a:cs typeface="Roboto"/>
              <a:sym typeface="Roboto"/>
            </a:endParaRPr>
          </a:p>
          <a:p>
            <a:pPr marL="0" lvl="0" indent="0" algn="l" rtl="0">
              <a:spcBef>
                <a:spcPts val="0"/>
              </a:spcBef>
              <a:spcAft>
                <a:spcPts val="0"/>
              </a:spcAft>
              <a:buNone/>
            </a:pPr>
            <a:r>
              <a:rPr lang="en" sz="2000">
                <a:latin typeface="Roboto"/>
                <a:ea typeface="Roboto"/>
                <a:cs typeface="Roboto"/>
                <a:sym typeface="Roboto"/>
              </a:rPr>
              <a:t>No is not an armstrong no.</a:t>
            </a:r>
            <a:endParaRPr sz="2000">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a:highlight>
                  <a:schemeClr val="dk1"/>
                </a:highlight>
                <a:latin typeface="Times New Roman"/>
                <a:ea typeface="Times New Roman"/>
                <a:cs typeface="Times New Roman"/>
                <a:sym typeface="Times New Roman"/>
              </a:rPr>
              <a:t>Example:</a:t>
            </a:r>
            <a:endParaRPr>
              <a:highlight>
                <a:schemeClr val="dk1"/>
              </a:highlight>
              <a:latin typeface="Times New Roman"/>
              <a:ea typeface="Times New Roman"/>
              <a:cs typeface="Times New Roman"/>
              <a:sym typeface="Times New Roman"/>
            </a:endParaRPr>
          </a:p>
        </p:txBody>
      </p:sp>
      <p:sp>
        <p:nvSpPr>
          <p:cNvPr id="161" name="Google Shape;161;p27"/>
          <p:cNvSpPr txBox="1">
            <a:spLocks noGrp="1"/>
          </p:cNvSpPr>
          <p:nvPr>
            <p:ph type="body" idx="1"/>
          </p:nvPr>
        </p:nvSpPr>
        <p:spPr>
          <a:xfrm>
            <a:off x="471900" y="1919075"/>
            <a:ext cx="7737600" cy="2710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900">
                <a:solidFill>
                  <a:schemeClr val="dk2"/>
                </a:solidFill>
                <a:highlight>
                  <a:schemeClr val="lt1"/>
                </a:highlight>
                <a:latin typeface="Times New Roman"/>
                <a:ea typeface="Times New Roman"/>
                <a:cs typeface="Times New Roman"/>
                <a:sym typeface="Times New Roman"/>
              </a:rPr>
              <a:t>Que: Design an algorithm to find the sum of 2 numbers?</a:t>
            </a:r>
            <a:endParaRPr sz="1900">
              <a:solidFill>
                <a:schemeClr val="dk2"/>
              </a:solidFill>
              <a:highlight>
                <a:schemeClr val="lt1"/>
              </a:highlight>
              <a:latin typeface="Times New Roman"/>
              <a:ea typeface="Times New Roman"/>
              <a:cs typeface="Times New Roman"/>
              <a:sym typeface="Times New Roman"/>
            </a:endParaRPr>
          </a:p>
          <a:p>
            <a:pPr marL="12700" lvl="0" indent="0" algn="l" rtl="0">
              <a:lnSpc>
                <a:spcPct val="100000"/>
              </a:lnSpc>
              <a:spcBef>
                <a:spcPts val="0"/>
              </a:spcBef>
              <a:spcAft>
                <a:spcPts val="0"/>
              </a:spcAft>
              <a:buNone/>
            </a:pPr>
            <a:r>
              <a:rPr lang="en" sz="1600">
                <a:solidFill>
                  <a:schemeClr val="dk2"/>
                </a:solidFill>
                <a:latin typeface="Times New Roman"/>
                <a:ea typeface="Times New Roman"/>
                <a:cs typeface="Times New Roman"/>
                <a:sym typeface="Times New Roman"/>
              </a:rPr>
              <a:t>Ans:</a:t>
            </a:r>
            <a:endParaRPr sz="1600">
              <a:solidFill>
                <a:schemeClr val="dk2"/>
              </a:solidFill>
              <a:latin typeface="Times New Roman"/>
              <a:ea typeface="Times New Roman"/>
              <a:cs typeface="Times New Roman"/>
              <a:sym typeface="Times New Roman"/>
            </a:endParaRPr>
          </a:p>
          <a:p>
            <a:pPr marL="12700" lvl="0" indent="0" algn="l" rtl="0">
              <a:lnSpc>
                <a:spcPct val="100000"/>
              </a:lnSpc>
              <a:spcBef>
                <a:spcPts val="0"/>
              </a:spcBef>
              <a:spcAft>
                <a:spcPts val="0"/>
              </a:spcAft>
              <a:buClr>
                <a:srgbClr val="000000"/>
              </a:buClr>
              <a:buFont typeface="Arial"/>
              <a:buNone/>
            </a:pPr>
            <a:r>
              <a:rPr lang="en" sz="1600">
                <a:solidFill>
                  <a:schemeClr val="dk2"/>
                </a:solidFill>
                <a:latin typeface="Times New Roman"/>
                <a:ea typeface="Times New Roman"/>
                <a:cs typeface="Times New Roman"/>
                <a:sym typeface="Times New Roman"/>
              </a:rPr>
              <a:t>Step 1: Start</a:t>
            </a:r>
            <a:endParaRPr sz="1600">
              <a:solidFill>
                <a:schemeClr val="dk2"/>
              </a:solidFill>
              <a:latin typeface="Times New Roman"/>
              <a:ea typeface="Times New Roman"/>
              <a:cs typeface="Times New Roman"/>
              <a:sym typeface="Times New Roman"/>
            </a:endParaRPr>
          </a:p>
          <a:p>
            <a:pPr marL="12700" lvl="0" indent="0" algn="l" rtl="0">
              <a:lnSpc>
                <a:spcPct val="100000"/>
              </a:lnSpc>
              <a:spcBef>
                <a:spcPts val="0"/>
              </a:spcBef>
              <a:spcAft>
                <a:spcPts val="0"/>
              </a:spcAft>
              <a:buClr>
                <a:srgbClr val="000000"/>
              </a:buClr>
              <a:buFont typeface="Arial"/>
              <a:buNone/>
            </a:pPr>
            <a:r>
              <a:rPr lang="en" sz="1600">
                <a:solidFill>
                  <a:schemeClr val="dk2"/>
                </a:solidFill>
                <a:latin typeface="Times New Roman"/>
                <a:ea typeface="Times New Roman"/>
                <a:cs typeface="Times New Roman"/>
                <a:sym typeface="Times New Roman"/>
              </a:rPr>
              <a:t>Step 2: Assume two numbers x and y and a variable sum=0</a:t>
            </a:r>
            <a:endParaRPr sz="1600">
              <a:solidFill>
                <a:schemeClr val="dk2"/>
              </a:solidFill>
              <a:latin typeface="Times New Roman"/>
              <a:ea typeface="Times New Roman"/>
              <a:cs typeface="Times New Roman"/>
              <a:sym typeface="Times New Roman"/>
            </a:endParaRPr>
          </a:p>
          <a:p>
            <a:pPr marL="12700" lvl="0" indent="0" algn="l" rtl="0">
              <a:lnSpc>
                <a:spcPct val="100000"/>
              </a:lnSpc>
              <a:spcBef>
                <a:spcPts val="5"/>
              </a:spcBef>
              <a:spcAft>
                <a:spcPts val="0"/>
              </a:spcAft>
              <a:buClr>
                <a:srgbClr val="000000"/>
              </a:buClr>
              <a:buFont typeface="Arial"/>
              <a:buNone/>
            </a:pPr>
            <a:r>
              <a:rPr lang="en" sz="1600">
                <a:solidFill>
                  <a:schemeClr val="dk2"/>
                </a:solidFill>
                <a:latin typeface="Times New Roman"/>
                <a:ea typeface="Times New Roman"/>
                <a:cs typeface="Times New Roman"/>
                <a:sym typeface="Times New Roman"/>
              </a:rPr>
              <a:t>Step 3: Add two numbers x and y; store the value in variable sum</a:t>
            </a:r>
            <a:endParaRPr sz="1600">
              <a:solidFill>
                <a:schemeClr val="dk2"/>
              </a:solidFill>
              <a:latin typeface="Times New Roman"/>
              <a:ea typeface="Times New Roman"/>
              <a:cs typeface="Times New Roman"/>
              <a:sym typeface="Times New Roman"/>
            </a:endParaRPr>
          </a:p>
          <a:p>
            <a:pPr marL="1841500" marR="1310005" lvl="0" indent="-1829435" algn="l" rtl="0">
              <a:lnSpc>
                <a:spcPct val="100000"/>
              </a:lnSpc>
              <a:spcBef>
                <a:spcPts val="0"/>
              </a:spcBef>
              <a:spcAft>
                <a:spcPts val="0"/>
              </a:spcAft>
              <a:buNone/>
            </a:pPr>
            <a:r>
              <a:rPr lang="en" sz="1600">
                <a:solidFill>
                  <a:schemeClr val="dk2"/>
                </a:solidFill>
                <a:latin typeface="Times New Roman"/>
                <a:ea typeface="Times New Roman"/>
                <a:cs typeface="Times New Roman"/>
                <a:sym typeface="Times New Roman"/>
              </a:rPr>
              <a:t>Step 4: If you want to try again with different numbers  then </a:t>
            </a:r>
            <a:endParaRPr sz="1600">
              <a:solidFill>
                <a:schemeClr val="dk2"/>
              </a:solidFill>
              <a:latin typeface="Times New Roman"/>
              <a:ea typeface="Times New Roman"/>
              <a:cs typeface="Times New Roman"/>
              <a:sym typeface="Times New Roman"/>
            </a:endParaRPr>
          </a:p>
          <a:p>
            <a:pPr marL="2755900" marR="1310005" lvl="0" indent="-1829435" algn="l" rtl="0">
              <a:lnSpc>
                <a:spcPct val="100000"/>
              </a:lnSpc>
              <a:spcBef>
                <a:spcPts val="0"/>
              </a:spcBef>
              <a:spcAft>
                <a:spcPts val="0"/>
              </a:spcAft>
              <a:buClr>
                <a:srgbClr val="000000"/>
              </a:buClr>
              <a:buFont typeface="Arial"/>
              <a:buNone/>
            </a:pPr>
            <a:r>
              <a:rPr lang="en" sz="1600">
                <a:solidFill>
                  <a:schemeClr val="dk2"/>
                </a:solidFill>
                <a:latin typeface="Times New Roman"/>
                <a:ea typeface="Times New Roman"/>
                <a:cs typeface="Times New Roman"/>
                <a:sym typeface="Times New Roman"/>
              </a:rPr>
              <a:t>goto step 2</a:t>
            </a:r>
            <a:endParaRPr sz="1600">
              <a:solidFill>
                <a:schemeClr val="dk2"/>
              </a:solidFill>
              <a:latin typeface="Times New Roman"/>
              <a:ea typeface="Times New Roman"/>
              <a:cs typeface="Times New Roman"/>
              <a:sym typeface="Times New Roman"/>
            </a:endParaRPr>
          </a:p>
          <a:p>
            <a:pPr marL="457200" lvl="0" indent="457200" algn="l" rtl="0">
              <a:lnSpc>
                <a:spcPct val="100000"/>
              </a:lnSpc>
              <a:spcBef>
                <a:spcPts val="290"/>
              </a:spcBef>
              <a:spcAft>
                <a:spcPts val="0"/>
              </a:spcAft>
              <a:buClr>
                <a:srgbClr val="000000"/>
              </a:buClr>
              <a:buFont typeface="Arial"/>
              <a:buNone/>
            </a:pPr>
            <a:r>
              <a:rPr lang="en" sz="1600">
                <a:solidFill>
                  <a:schemeClr val="dk2"/>
                </a:solidFill>
                <a:latin typeface="Times New Roman"/>
                <a:ea typeface="Times New Roman"/>
                <a:cs typeface="Times New Roman"/>
                <a:sym typeface="Times New Roman"/>
              </a:rPr>
              <a:t>else</a:t>
            </a:r>
            <a:endParaRPr sz="1600">
              <a:solidFill>
                <a:schemeClr val="dk2"/>
              </a:solidFill>
              <a:latin typeface="Times New Roman"/>
              <a:ea typeface="Times New Roman"/>
              <a:cs typeface="Times New Roman"/>
              <a:sym typeface="Times New Roman"/>
            </a:endParaRPr>
          </a:p>
          <a:p>
            <a:pPr marL="457200" lvl="0" indent="457200" algn="l" rtl="0">
              <a:lnSpc>
                <a:spcPct val="100000"/>
              </a:lnSpc>
              <a:spcBef>
                <a:spcPts val="290"/>
              </a:spcBef>
              <a:spcAft>
                <a:spcPts val="0"/>
              </a:spcAft>
              <a:buClr>
                <a:srgbClr val="000000"/>
              </a:buClr>
              <a:buFont typeface="Arial"/>
              <a:buNone/>
            </a:pPr>
            <a:r>
              <a:rPr lang="en" sz="1600">
                <a:solidFill>
                  <a:schemeClr val="dk2"/>
                </a:solidFill>
                <a:latin typeface="Times New Roman"/>
                <a:ea typeface="Times New Roman"/>
                <a:cs typeface="Times New Roman"/>
                <a:sym typeface="Times New Roman"/>
              </a:rPr>
              <a:t>goto step 5</a:t>
            </a:r>
            <a:endParaRPr sz="1600">
              <a:solidFill>
                <a:schemeClr val="dk2"/>
              </a:solidFill>
              <a:latin typeface="Times New Roman"/>
              <a:ea typeface="Times New Roman"/>
              <a:cs typeface="Times New Roman"/>
              <a:sym typeface="Times New Roman"/>
            </a:endParaRPr>
          </a:p>
          <a:p>
            <a:pPr marL="12700" lvl="0" indent="0" algn="l" rtl="0">
              <a:lnSpc>
                <a:spcPct val="100000"/>
              </a:lnSpc>
              <a:spcBef>
                <a:spcPts val="285"/>
              </a:spcBef>
              <a:spcAft>
                <a:spcPts val="0"/>
              </a:spcAft>
              <a:buClr>
                <a:srgbClr val="000000"/>
              </a:buClr>
              <a:buFont typeface="Arial"/>
              <a:buNone/>
            </a:pPr>
            <a:r>
              <a:rPr lang="en" sz="1600">
                <a:solidFill>
                  <a:schemeClr val="dk2"/>
                </a:solidFill>
                <a:latin typeface="Times New Roman"/>
                <a:ea typeface="Times New Roman"/>
                <a:cs typeface="Times New Roman"/>
                <a:sym typeface="Times New Roman"/>
              </a:rPr>
              <a:t>Step 5: End</a:t>
            </a:r>
            <a:endParaRPr sz="1600">
              <a:solidFill>
                <a:schemeClr val="dk2"/>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900">
              <a:solidFill>
                <a:schemeClr val="dk2"/>
              </a:solidFill>
              <a:highlight>
                <a:schemeClr val="lt1"/>
              </a:highlight>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a:highlight>
                  <a:schemeClr val="dk1"/>
                </a:highlight>
                <a:latin typeface="Times New Roman"/>
                <a:ea typeface="Times New Roman"/>
                <a:cs typeface="Times New Roman"/>
                <a:sym typeface="Times New Roman"/>
              </a:rPr>
              <a:t>Example:</a:t>
            </a:r>
            <a:endParaRPr>
              <a:highlight>
                <a:schemeClr val="dk1"/>
              </a:highlight>
              <a:latin typeface="Times New Roman"/>
              <a:ea typeface="Times New Roman"/>
              <a:cs typeface="Times New Roman"/>
              <a:sym typeface="Times New Roman"/>
            </a:endParaRPr>
          </a:p>
        </p:txBody>
      </p:sp>
      <p:sp>
        <p:nvSpPr>
          <p:cNvPr id="167" name="Google Shape;167;p28"/>
          <p:cNvSpPr txBox="1">
            <a:spLocks noGrp="1"/>
          </p:cNvSpPr>
          <p:nvPr>
            <p:ph type="body" idx="1"/>
          </p:nvPr>
        </p:nvSpPr>
        <p:spPr>
          <a:xfrm>
            <a:off x="471900" y="1919075"/>
            <a:ext cx="7737600" cy="2710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900">
                <a:solidFill>
                  <a:schemeClr val="dk2"/>
                </a:solidFill>
                <a:highlight>
                  <a:schemeClr val="lt1"/>
                </a:highlight>
                <a:latin typeface="Times New Roman"/>
                <a:ea typeface="Times New Roman"/>
                <a:cs typeface="Times New Roman"/>
                <a:sym typeface="Times New Roman"/>
              </a:rPr>
              <a:t>Que: Design an algorithm to find the sum of 2 numbers?</a:t>
            </a:r>
            <a:endParaRPr sz="1900">
              <a:solidFill>
                <a:schemeClr val="dk2"/>
              </a:solidFill>
              <a:highlight>
                <a:schemeClr val="lt1"/>
              </a:highlight>
              <a:latin typeface="Times New Roman"/>
              <a:ea typeface="Times New Roman"/>
              <a:cs typeface="Times New Roman"/>
              <a:sym typeface="Times New Roman"/>
            </a:endParaRPr>
          </a:p>
          <a:p>
            <a:pPr marL="12700" lvl="0" indent="0" algn="l" rtl="0">
              <a:lnSpc>
                <a:spcPct val="115000"/>
              </a:lnSpc>
              <a:spcBef>
                <a:spcPts val="0"/>
              </a:spcBef>
              <a:spcAft>
                <a:spcPts val="0"/>
              </a:spcAft>
              <a:buNone/>
            </a:pPr>
            <a:r>
              <a:rPr lang="en" sz="1600">
                <a:solidFill>
                  <a:schemeClr val="dk2"/>
                </a:solidFill>
                <a:latin typeface="Times New Roman"/>
                <a:ea typeface="Times New Roman"/>
                <a:cs typeface="Times New Roman"/>
                <a:sym typeface="Times New Roman"/>
              </a:rPr>
              <a:t>Ans:</a:t>
            </a:r>
            <a:endParaRPr sz="1600">
              <a:solidFill>
                <a:schemeClr val="dk2"/>
              </a:solidFill>
              <a:latin typeface="Times New Roman"/>
              <a:ea typeface="Times New Roman"/>
              <a:cs typeface="Times New Roman"/>
              <a:sym typeface="Times New Roman"/>
            </a:endParaRPr>
          </a:p>
          <a:p>
            <a:pPr marL="12700" lvl="0" indent="0" algn="l" rtl="0">
              <a:lnSpc>
                <a:spcPct val="115000"/>
              </a:lnSpc>
              <a:spcBef>
                <a:spcPts val="0"/>
              </a:spcBef>
              <a:spcAft>
                <a:spcPts val="0"/>
              </a:spcAft>
              <a:buNone/>
            </a:pPr>
            <a:r>
              <a:rPr lang="en" sz="1600">
                <a:solidFill>
                  <a:schemeClr val="dk2"/>
                </a:solidFill>
                <a:latin typeface="Times New Roman"/>
                <a:ea typeface="Times New Roman"/>
                <a:cs typeface="Times New Roman"/>
                <a:sym typeface="Times New Roman"/>
              </a:rPr>
              <a:t>Step 1: Start</a:t>
            </a:r>
            <a:endParaRPr sz="1600">
              <a:solidFill>
                <a:schemeClr val="dk2"/>
              </a:solidFill>
              <a:latin typeface="Times New Roman"/>
              <a:ea typeface="Times New Roman"/>
              <a:cs typeface="Times New Roman"/>
              <a:sym typeface="Times New Roman"/>
            </a:endParaRPr>
          </a:p>
          <a:p>
            <a:pPr marL="12700" marR="1263650" lvl="0" indent="0" algn="l" rtl="0">
              <a:lnSpc>
                <a:spcPct val="115000"/>
              </a:lnSpc>
              <a:spcBef>
                <a:spcPts val="0"/>
              </a:spcBef>
              <a:spcAft>
                <a:spcPts val="0"/>
              </a:spcAft>
              <a:buNone/>
            </a:pPr>
            <a:r>
              <a:rPr lang="en" sz="1600">
                <a:solidFill>
                  <a:schemeClr val="dk2"/>
                </a:solidFill>
                <a:latin typeface="Times New Roman"/>
                <a:ea typeface="Times New Roman"/>
                <a:cs typeface="Times New Roman"/>
                <a:sym typeface="Times New Roman"/>
              </a:rPr>
              <a:t>Step 2: Declare variables num1, num2 and sum.  </a:t>
            </a:r>
            <a:endParaRPr sz="1600">
              <a:solidFill>
                <a:schemeClr val="dk2"/>
              </a:solidFill>
              <a:latin typeface="Times New Roman"/>
              <a:ea typeface="Times New Roman"/>
              <a:cs typeface="Times New Roman"/>
              <a:sym typeface="Times New Roman"/>
            </a:endParaRPr>
          </a:p>
          <a:p>
            <a:pPr marL="12700" marR="1263650" lvl="0" indent="0" algn="l" rtl="0">
              <a:lnSpc>
                <a:spcPct val="115000"/>
              </a:lnSpc>
              <a:spcBef>
                <a:spcPts val="0"/>
              </a:spcBef>
              <a:spcAft>
                <a:spcPts val="0"/>
              </a:spcAft>
              <a:buNone/>
            </a:pPr>
            <a:r>
              <a:rPr lang="en" sz="1600">
                <a:solidFill>
                  <a:schemeClr val="dk2"/>
                </a:solidFill>
                <a:latin typeface="Times New Roman"/>
                <a:ea typeface="Times New Roman"/>
                <a:cs typeface="Times New Roman"/>
                <a:sym typeface="Times New Roman"/>
              </a:rPr>
              <a:t>Step 3: Read values num1 and num2.</a:t>
            </a:r>
            <a:endParaRPr sz="1600">
              <a:solidFill>
                <a:schemeClr val="dk2"/>
              </a:solidFill>
              <a:latin typeface="Times New Roman"/>
              <a:ea typeface="Times New Roman"/>
              <a:cs typeface="Times New Roman"/>
              <a:sym typeface="Times New Roman"/>
            </a:endParaRPr>
          </a:p>
          <a:p>
            <a:pPr marL="927100" marR="5080" lvl="0" indent="-915035" algn="l" rtl="0">
              <a:lnSpc>
                <a:spcPct val="115000"/>
              </a:lnSpc>
              <a:spcBef>
                <a:spcPts val="0"/>
              </a:spcBef>
              <a:spcAft>
                <a:spcPts val="0"/>
              </a:spcAft>
              <a:buNone/>
            </a:pPr>
            <a:r>
              <a:rPr lang="en" sz="1600">
                <a:solidFill>
                  <a:schemeClr val="dk2"/>
                </a:solidFill>
                <a:latin typeface="Times New Roman"/>
                <a:ea typeface="Times New Roman"/>
                <a:cs typeface="Times New Roman"/>
                <a:sym typeface="Times New Roman"/>
              </a:rPr>
              <a:t>Step 4: Add num1 and num2 and assign the result to sum. </a:t>
            </a:r>
            <a:endParaRPr sz="1600">
              <a:solidFill>
                <a:schemeClr val="dk2"/>
              </a:solidFill>
              <a:latin typeface="Times New Roman"/>
              <a:ea typeface="Times New Roman"/>
              <a:cs typeface="Times New Roman"/>
              <a:sym typeface="Times New Roman"/>
            </a:endParaRPr>
          </a:p>
          <a:p>
            <a:pPr marL="1841500" marR="5080" lvl="0" indent="-915035" algn="l" rtl="0">
              <a:lnSpc>
                <a:spcPct val="115000"/>
              </a:lnSpc>
              <a:spcBef>
                <a:spcPts val="0"/>
              </a:spcBef>
              <a:spcAft>
                <a:spcPts val="0"/>
              </a:spcAft>
              <a:buNone/>
            </a:pPr>
            <a:r>
              <a:rPr lang="en" sz="1600">
                <a:solidFill>
                  <a:schemeClr val="dk2"/>
                </a:solidFill>
                <a:latin typeface="Times New Roman"/>
                <a:ea typeface="Times New Roman"/>
                <a:cs typeface="Times New Roman"/>
                <a:sym typeface="Times New Roman"/>
              </a:rPr>
              <a:t> sum←num1+num2</a:t>
            </a:r>
            <a:endParaRPr sz="1600">
              <a:solidFill>
                <a:schemeClr val="dk2"/>
              </a:solidFill>
              <a:latin typeface="Times New Roman"/>
              <a:ea typeface="Times New Roman"/>
              <a:cs typeface="Times New Roman"/>
              <a:sym typeface="Times New Roman"/>
            </a:endParaRPr>
          </a:p>
          <a:p>
            <a:pPr marL="12700" lvl="0" indent="0" algn="l" rtl="0">
              <a:lnSpc>
                <a:spcPct val="115000"/>
              </a:lnSpc>
              <a:spcBef>
                <a:spcPts val="0"/>
              </a:spcBef>
              <a:spcAft>
                <a:spcPts val="0"/>
              </a:spcAft>
              <a:buNone/>
            </a:pPr>
            <a:r>
              <a:rPr lang="en" sz="1600">
                <a:solidFill>
                  <a:schemeClr val="dk2"/>
                </a:solidFill>
                <a:latin typeface="Times New Roman"/>
                <a:ea typeface="Times New Roman"/>
                <a:cs typeface="Times New Roman"/>
                <a:sym typeface="Times New Roman"/>
              </a:rPr>
              <a:t>Step 5: Display sum </a:t>
            </a:r>
            <a:endParaRPr sz="1600">
              <a:solidFill>
                <a:schemeClr val="dk2"/>
              </a:solidFill>
              <a:latin typeface="Times New Roman"/>
              <a:ea typeface="Times New Roman"/>
              <a:cs typeface="Times New Roman"/>
              <a:sym typeface="Times New Roman"/>
            </a:endParaRPr>
          </a:p>
          <a:p>
            <a:pPr marL="12700" lvl="0" indent="0" algn="l" rtl="0">
              <a:lnSpc>
                <a:spcPct val="115000"/>
              </a:lnSpc>
              <a:spcBef>
                <a:spcPts val="0"/>
              </a:spcBef>
              <a:spcAft>
                <a:spcPts val="0"/>
              </a:spcAft>
              <a:buNone/>
            </a:pPr>
            <a:r>
              <a:rPr lang="en" sz="1600">
                <a:solidFill>
                  <a:schemeClr val="dk2"/>
                </a:solidFill>
                <a:latin typeface="Times New Roman"/>
                <a:ea typeface="Times New Roman"/>
                <a:cs typeface="Times New Roman"/>
                <a:sym typeface="Times New Roman"/>
              </a:rPr>
              <a:t>Step 6: Stop</a:t>
            </a:r>
            <a:endParaRPr sz="1600">
              <a:solidFill>
                <a:schemeClr val="dk2"/>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900">
              <a:solidFill>
                <a:schemeClr val="dk2"/>
              </a:solidFill>
              <a:highlight>
                <a:schemeClr val="lt1"/>
              </a:highlight>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9"/>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a:highlight>
                  <a:schemeClr val="dk1"/>
                </a:highlight>
                <a:latin typeface="Times New Roman"/>
                <a:ea typeface="Times New Roman"/>
                <a:cs typeface="Times New Roman"/>
                <a:sym typeface="Times New Roman"/>
              </a:rPr>
              <a:t>Implementation or Coding</a:t>
            </a:r>
            <a:endParaRPr>
              <a:highlight>
                <a:schemeClr val="dk1"/>
              </a:highlight>
              <a:latin typeface="Times New Roman"/>
              <a:ea typeface="Times New Roman"/>
              <a:cs typeface="Times New Roman"/>
              <a:sym typeface="Times New Roman"/>
            </a:endParaRPr>
          </a:p>
        </p:txBody>
      </p:sp>
      <p:sp>
        <p:nvSpPr>
          <p:cNvPr id="173" name="Google Shape;173;p29"/>
          <p:cNvSpPr txBox="1">
            <a:spLocks noGrp="1"/>
          </p:cNvSpPr>
          <p:nvPr>
            <p:ph type="body" idx="1"/>
          </p:nvPr>
        </p:nvSpPr>
        <p:spPr>
          <a:xfrm>
            <a:off x="471900" y="1919075"/>
            <a:ext cx="7737600" cy="2710200"/>
          </a:xfrm>
          <a:prstGeom prst="rect">
            <a:avLst/>
          </a:prstGeom>
        </p:spPr>
        <p:txBody>
          <a:bodyPr spcFirstLastPara="1" wrap="square" lIns="91425" tIns="91425" rIns="91425" bIns="91425" anchor="t" anchorCtr="0">
            <a:noAutofit/>
          </a:bodyPr>
          <a:lstStyle/>
          <a:p>
            <a:pPr marL="457200" marR="565150" lvl="0" indent="-349250" algn="l" rtl="0">
              <a:lnSpc>
                <a:spcPct val="115000"/>
              </a:lnSpc>
              <a:spcBef>
                <a:spcPts val="0"/>
              </a:spcBef>
              <a:spcAft>
                <a:spcPts val="0"/>
              </a:spcAft>
              <a:buClr>
                <a:schemeClr val="dk2"/>
              </a:buClr>
              <a:buSzPts val="1900"/>
              <a:buFont typeface="Times New Roman"/>
              <a:buChar char="•"/>
            </a:pPr>
            <a:r>
              <a:rPr lang="en" sz="1900">
                <a:solidFill>
                  <a:schemeClr val="dk2"/>
                </a:solidFill>
                <a:latin typeface="Times New Roman"/>
                <a:ea typeface="Times New Roman"/>
                <a:cs typeface="Times New Roman"/>
                <a:sym typeface="Times New Roman"/>
              </a:rPr>
              <a:t>The process of transforming the program logic design into computer language format.</a:t>
            </a:r>
            <a:endParaRPr sz="1900">
              <a:solidFill>
                <a:schemeClr val="dk2"/>
              </a:solidFill>
              <a:latin typeface="Times New Roman"/>
              <a:ea typeface="Times New Roman"/>
              <a:cs typeface="Times New Roman"/>
              <a:sym typeface="Times New Roman"/>
            </a:endParaRPr>
          </a:p>
          <a:p>
            <a:pPr marL="457200" marR="565150" lvl="0" indent="-349250" algn="l" rtl="0">
              <a:lnSpc>
                <a:spcPct val="115000"/>
              </a:lnSpc>
              <a:spcBef>
                <a:spcPts val="0"/>
              </a:spcBef>
              <a:spcAft>
                <a:spcPts val="0"/>
              </a:spcAft>
              <a:buClr>
                <a:schemeClr val="dk2"/>
              </a:buClr>
              <a:buSzPts val="1900"/>
              <a:buFont typeface="Times New Roman"/>
              <a:buChar char="•"/>
            </a:pPr>
            <a:r>
              <a:rPr lang="en" sz="1900">
                <a:solidFill>
                  <a:schemeClr val="dk2"/>
                </a:solidFill>
                <a:latin typeface="Times New Roman"/>
                <a:ea typeface="Times New Roman"/>
                <a:cs typeface="Times New Roman"/>
                <a:sym typeface="Times New Roman"/>
              </a:rPr>
              <a:t>The code written using programming language is also known as </a:t>
            </a:r>
            <a:r>
              <a:rPr lang="en" sz="1900" b="1">
                <a:solidFill>
                  <a:schemeClr val="dk2"/>
                </a:solidFill>
                <a:latin typeface="Times New Roman"/>
                <a:ea typeface="Times New Roman"/>
                <a:cs typeface="Times New Roman"/>
                <a:sym typeface="Times New Roman"/>
              </a:rPr>
              <a:t>source code</a:t>
            </a:r>
            <a:r>
              <a:rPr lang="en" sz="1900">
                <a:solidFill>
                  <a:schemeClr val="dk2"/>
                </a:solidFill>
                <a:latin typeface="Times New Roman"/>
                <a:ea typeface="Times New Roman"/>
                <a:cs typeface="Times New Roman"/>
                <a:sym typeface="Times New Roman"/>
              </a:rPr>
              <a:t>.</a:t>
            </a:r>
            <a:endParaRPr sz="1900">
              <a:solidFill>
                <a:schemeClr val="dk2"/>
              </a:solidFill>
              <a:latin typeface="Times New Roman"/>
              <a:ea typeface="Times New Roman"/>
              <a:cs typeface="Times New Roman"/>
              <a:sym typeface="Times New Roman"/>
            </a:endParaRPr>
          </a:p>
          <a:p>
            <a:pPr marL="457200" marR="565150" lvl="0" indent="-349250" algn="l" rtl="0">
              <a:lnSpc>
                <a:spcPct val="115000"/>
              </a:lnSpc>
              <a:spcBef>
                <a:spcPts val="0"/>
              </a:spcBef>
              <a:spcAft>
                <a:spcPts val="0"/>
              </a:spcAft>
              <a:buClr>
                <a:schemeClr val="dk2"/>
              </a:buClr>
              <a:buSzPts val="1900"/>
              <a:buFont typeface="Times New Roman"/>
              <a:buChar char="•"/>
            </a:pPr>
            <a:r>
              <a:rPr lang="en" sz="1900">
                <a:solidFill>
                  <a:schemeClr val="dk2"/>
                </a:solidFill>
                <a:latin typeface="Times New Roman"/>
                <a:ea typeface="Times New Roman"/>
                <a:cs typeface="Times New Roman"/>
                <a:sym typeface="Times New Roman"/>
              </a:rPr>
              <a:t>Implementation or Coding isn’t the only task to be done to solve a problem using  computer.</a:t>
            </a:r>
            <a:endParaRPr sz="1900">
              <a:solidFill>
                <a:schemeClr val="dk2"/>
              </a:solidFill>
              <a:latin typeface="Times New Roman"/>
              <a:ea typeface="Times New Roman"/>
              <a:cs typeface="Times New Roman"/>
              <a:sym typeface="Times New Roman"/>
            </a:endParaRPr>
          </a:p>
          <a:p>
            <a:pPr marL="0" lvl="0" indent="0" algn="l" rtl="0">
              <a:lnSpc>
                <a:spcPct val="115000"/>
              </a:lnSpc>
              <a:spcBef>
                <a:spcPts val="5"/>
              </a:spcBef>
              <a:spcAft>
                <a:spcPts val="0"/>
              </a:spcAft>
              <a:buClr>
                <a:schemeClr val="lt1"/>
              </a:buClr>
              <a:buSzPts val="3300"/>
              <a:buFont typeface="Century Gothic"/>
              <a:buNone/>
            </a:pPr>
            <a:endParaRPr sz="1600">
              <a:solidFill>
                <a:schemeClr val="dk2"/>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r>
              <a:rPr lang="en" sz="1900" b="1">
                <a:solidFill>
                  <a:schemeClr val="dk2"/>
                </a:solidFill>
                <a:latin typeface="Times New Roman"/>
                <a:ea typeface="Times New Roman"/>
                <a:cs typeface="Times New Roman"/>
                <a:sym typeface="Times New Roman"/>
              </a:rPr>
              <a:t>Anyone can code. TRUST ME!!</a:t>
            </a:r>
            <a:endParaRPr sz="1900">
              <a:solidFill>
                <a:schemeClr val="dk2"/>
              </a:solidFill>
              <a:highlight>
                <a:schemeClr val="lt1"/>
              </a:highlight>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a:highlight>
                  <a:schemeClr val="dk1"/>
                </a:highlight>
                <a:latin typeface="Times New Roman"/>
                <a:ea typeface="Times New Roman"/>
                <a:cs typeface="Times New Roman"/>
                <a:sym typeface="Times New Roman"/>
              </a:rPr>
              <a:t>Testing and Verification</a:t>
            </a:r>
            <a:endParaRPr>
              <a:highlight>
                <a:schemeClr val="dk1"/>
              </a:highlight>
              <a:latin typeface="Times New Roman"/>
              <a:ea typeface="Times New Roman"/>
              <a:cs typeface="Times New Roman"/>
              <a:sym typeface="Times New Roman"/>
            </a:endParaRPr>
          </a:p>
        </p:txBody>
      </p:sp>
      <p:sp>
        <p:nvSpPr>
          <p:cNvPr id="179" name="Google Shape;179;p30"/>
          <p:cNvSpPr txBox="1">
            <a:spLocks noGrp="1"/>
          </p:cNvSpPr>
          <p:nvPr>
            <p:ph type="body" idx="1"/>
          </p:nvPr>
        </p:nvSpPr>
        <p:spPr>
          <a:xfrm>
            <a:off x="471900" y="1919075"/>
            <a:ext cx="7737600" cy="2710200"/>
          </a:xfrm>
          <a:prstGeom prst="rect">
            <a:avLst/>
          </a:prstGeom>
        </p:spPr>
        <p:txBody>
          <a:bodyPr spcFirstLastPara="1" wrap="square" lIns="91425" tIns="91425" rIns="91425" bIns="91425" anchor="t" anchorCtr="0">
            <a:noAutofit/>
          </a:bodyPr>
          <a:lstStyle/>
          <a:p>
            <a:pPr marL="457200" lvl="0" indent="-349250" algn="l" rtl="0">
              <a:lnSpc>
                <a:spcPct val="115000"/>
              </a:lnSpc>
              <a:spcBef>
                <a:spcPts val="0"/>
              </a:spcBef>
              <a:spcAft>
                <a:spcPts val="0"/>
              </a:spcAft>
              <a:buClr>
                <a:schemeClr val="dk2"/>
              </a:buClr>
              <a:buSzPts val="1900"/>
              <a:buFont typeface="Times New Roman"/>
              <a:buChar char="●"/>
            </a:pPr>
            <a:r>
              <a:rPr lang="en" sz="1900">
                <a:solidFill>
                  <a:schemeClr val="dk2"/>
                </a:solidFill>
                <a:highlight>
                  <a:srgbClr val="FFFFFF"/>
                </a:highlight>
                <a:latin typeface="Times New Roman"/>
                <a:ea typeface="Times New Roman"/>
                <a:cs typeface="Times New Roman"/>
                <a:sym typeface="Times New Roman"/>
              </a:rPr>
              <a:t>Program testing is the process of executing a program to demonstrate its correctness.</a:t>
            </a:r>
            <a:endParaRPr sz="1900">
              <a:solidFill>
                <a:schemeClr val="dk2"/>
              </a:solidFill>
              <a:highlight>
                <a:srgbClr val="FFFFFF"/>
              </a:highlight>
              <a:latin typeface="Times New Roman"/>
              <a:ea typeface="Times New Roman"/>
              <a:cs typeface="Times New Roman"/>
              <a:sym typeface="Times New Roman"/>
            </a:endParaRPr>
          </a:p>
          <a:p>
            <a:pPr marL="457200" lvl="0" indent="-349250" algn="l" rtl="0">
              <a:lnSpc>
                <a:spcPct val="115000"/>
              </a:lnSpc>
              <a:spcBef>
                <a:spcPts val="0"/>
              </a:spcBef>
              <a:spcAft>
                <a:spcPts val="0"/>
              </a:spcAft>
              <a:buClr>
                <a:schemeClr val="dk2"/>
              </a:buClr>
              <a:buSzPts val="1900"/>
              <a:buFont typeface="Times New Roman"/>
              <a:buChar char="●"/>
            </a:pPr>
            <a:r>
              <a:rPr lang="en" sz="1900">
                <a:solidFill>
                  <a:schemeClr val="dk2"/>
                </a:solidFill>
                <a:highlight>
                  <a:srgbClr val="FFFFFF"/>
                </a:highlight>
                <a:latin typeface="Times New Roman"/>
                <a:ea typeface="Times New Roman"/>
                <a:cs typeface="Times New Roman"/>
                <a:sym typeface="Times New Roman"/>
              </a:rPr>
              <a:t>Program verification is the process of ensuring that a program meets user requirement.</a:t>
            </a:r>
            <a:endParaRPr sz="1900">
              <a:solidFill>
                <a:schemeClr val="dk2"/>
              </a:solidFill>
              <a:highlight>
                <a:srgbClr val="FFFFFF"/>
              </a:highlight>
              <a:latin typeface="Times New Roman"/>
              <a:ea typeface="Times New Roman"/>
              <a:cs typeface="Times New Roman"/>
              <a:sym typeface="Times New Roman"/>
            </a:endParaRPr>
          </a:p>
          <a:p>
            <a:pPr marL="457200" lvl="0" indent="-349250" algn="l" rtl="0">
              <a:lnSpc>
                <a:spcPct val="115000"/>
              </a:lnSpc>
              <a:spcBef>
                <a:spcPts val="0"/>
              </a:spcBef>
              <a:spcAft>
                <a:spcPts val="0"/>
              </a:spcAft>
              <a:buClr>
                <a:schemeClr val="dk2"/>
              </a:buClr>
              <a:buSzPts val="1900"/>
              <a:buFont typeface="Times New Roman"/>
              <a:buChar char="●"/>
            </a:pPr>
            <a:r>
              <a:rPr lang="en" sz="1900">
                <a:solidFill>
                  <a:schemeClr val="dk2"/>
                </a:solidFill>
                <a:highlight>
                  <a:srgbClr val="FFFFFF"/>
                </a:highlight>
                <a:latin typeface="Times New Roman"/>
                <a:ea typeface="Times New Roman"/>
                <a:cs typeface="Times New Roman"/>
                <a:sym typeface="Times New Roman"/>
              </a:rPr>
              <a:t>After the program is compiled we must run the program and test/verify it with different inputs before the program can be released to the public or other users</a:t>
            </a:r>
            <a:endParaRPr sz="1900">
              <a:solidFill>
                <a:schemeClr val="dk2"/>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a:highlight>
                  <a:schemeClr val="dk1"/>
                </a:highlight>
                <a:latin typeface="Times New Roman"/>
                <a:ea typeface="Times New Roman"/>
                <a:cs typeface="Times New Roman"/>
                <a:sym typeface="Times New Roman"/>
              </a:rPr>
              <a:t>Documentation</a:t>
            </a:r>
            <a:endParaRPr>
              <a:highlight>
                <a:schemeClr val="dk1"/>
              </a:highlight>
              <a:latin typeface="Times New Roman"/>
              <a:ea typeface="Times New Roman"/>
              <a:cs typeface="Times New Roman"/>
              <a:sym typeface="Times New Roman"/>
            </a:endParaRPr>
          </a:p>
        </p:txBody>
      </p:sp>
      <p:sp>
        <p:nvSpPr>
          <p:cNvPr id="185" name="Google Shape;185;p31"/>
          <p:cNvSpPr txBox="1">
            <a:spLocks noGrp="1"/>
          </p:cNvSpPr>
          <p:nvPr>
            <p:ph type="body" idx="1"/>
          </p:nvPr>
        </p:nvSpPr>
        <p:spPr>
          <a:xfrm>
            <a:off x="471900" y="1919075"/>
            <a:ext cx="7737600" cy="2710200"/>
          </a:xfrm>
          <a:prstGeom prst="rect">
            <a:avLst/>
          </a:prstGeom>
        </p:spPr>
        <p:txBody>
          <a:bodyPr spcFirstLastPara="1" wrap="square" lIns="91425" tIns="91425" rIns="91425" bIns="91425" anchor="t" anchorCtr="0">
            <a:noAutofit/>
          </a:bodyPr>
          <a:lstStyle/>
          <a:p>
            <a:pPr marL="457200" marR="69850" lvl="0" indent="-349250" algn="l" rtl="0">
              <a:lnSpc>
                <a:spcPct val="100000"/>
              </a:lnSpc>
              <a:spcBef>
                <a:spcPts val="0"/>
              </a:spcBef>
              <a:spcAft>
                <a:spcPts val="0"/>
              </a:spcAft>
              <a:buClr>
                <a:schemeClr val="dk2"/>
              </a:buClr>
              <a:buSzPts val="1900"/>
              <a:buFont typeface="Times New Roman"/>
              <a:buChar char="●"/>
            </a:pPr>
            <a:r>
              <a:rPr lang="en" sz="1900">
                <a:solidFill>
                  <a:schemeClr val="dk2"/>
                </a:solidFill>
                <a:latin typeface="Times New Roman"/>
                <a:ea typeface="Times New Roman"/>
                <a:cs typeface="Times New Roman"/>
                <a:sym typeface="Times New Roman"/>
              </a:rPr>
              <a:t>Why Documentation?</a:t>
            </a:r>
            <a:endParaRPr sz="1900">
              <a:solidFill>
                <a:schemeClr val="dk2"/>
              </a:solidFill>
              <a:latin typeface="Times New Roman"/>
              <a:ea typeface="Times New Roman"/>
              <a:cs typeface="Times New Roman"/>
              <a:sym typeface="Times New Roman"/>
            </a:endParaRPr>
          </a:p>
          <a:p>
            <a:pPr marL="457200" marR="69850" lvl="0" indent="0" algn="l" rtl="0">
              <a:lnSpc>
                <a:spcPct val="100000"/>
              </a:lnSpc>
              <a:spcBef>
                <a:spcPts val="1000"/>
              </a:spcBef>
              <a:spcAft>
                <a:spcPts val="0"/>
              </a:spcAft>
              <a:buNone/>
            </a:pPr>
            <a:r>
              <a:rPr lang="en" sz="1900">
                <a:solidFill>
                  <a:schemeClr val="dk2"/>
                </a:solidFill>
                <a:latin typeface="Times New Roman"/>
                <a:ea typeface="Times New Roman"/>
                <a:cs typeface="Times New Roman"/>
                <a:sym typeface="Times New Roman"/>
              </a:rPr>
              <a:t>It helps to those who use, maintain and extend the  program in future.</a:t>
            </a:r>
            <a:endParaRPr sz="1900">
              <a:solidFill>
                <a:schemeClr val="dk2"/>
              </a:solidFill>
              <a:latin typeface="Times New Roman"/>
              <a:ea typeface="Times New Roman"/>
              <a:cs typeface="Times New Roman"/>
              <a:sym typeface="Times New Roman"/>
            </a:endParaRPr>
          </a:p>
          <a:p>
            <a:pPr marL="457200" marR="5080" lvl="0" indent="-349250" algn="l" rtl="0">
              <a:lnSpc>
                <a:spcPct val="100000"/>
              </a:lnSpc>
              <a:spcBef>
                <a:spcPts val="1000"/>
              </a:spcBef>
              <a:spcAft>
                <a:spcPts val="0"/>
              </a:spcAft>
              <a:buClr>
                <a:schemeClr val="dk2"/>
              </a:buClr>
              <a:buSzPts val="1900"/>
              <a:buFont typeface="Times New Roman"/>
              <a:buChar char="●"/>
            </a:pPr>
            <a:r>
              <a:rPr lang="en" sz="1900">
                <a:solidFill>
                  <a:schemeClr val="dk2"/>
                </a:solidFill>
                <a:latin typeface="Times New Roman"/>
                <a:ea typeface="Times New Roman"/>
                <a:cs typeface="Times New Roman"/>
                <a:sym typeface="Times New Roman"/>
              </a:rPr>
              <a:t>A program may be difficult to understand even to  programmer who wrote the code after some  days.</a:t>
            </a:r>
            <a:endParaRPr sz="1900">
              <a:solidFill>
                <a:schemeClr val="dk2"/>
              </a:solidFill>
              <a:latin typeface="Times New Roman"/>
              <a:ea typeface="Times New Roman"/>
              <a:cs typeface="Times New Roman"/>
              <a:sym typeface="Times New Roman"/>
            </a:endParaRPr>
          </a:p>
          <a:p>
            <a:pPr marL="457200" marR="394970" lvl="0" indent="-349250" algn="l" rtl="0">
              <a:lnSpc>
                <a:spcPct val="100000"/>
              </a:lnSpc>
              <a:spcBef>
                <a:spcPts val="1000"/>
              </a:spcBef>
              <a:spcAft>
                <a:spcPts val="1000"/>
              </a:spcAft>
              <a:buClr>
                <a:schemeClr val="dk2"/>
              </a:buClr>
              <a:buSzPts val="1900"/>
              <a:buFont typeface="Times New Roman"/>
              <a:buChar char="●"/>
            </a:pPr>
            <a:r>
              <a:rPr lang="en" sz="1900">
                <a:solidFill>
                  <a:schemeClr val="dk2"/>
                </a:solidFill>
                <a:latin typeface="Times New Roman"/>
                <a:ea typeface="Times New Roman"/>
                <a:cs typeface="Times New Roman"/>
                <a:sym typeface="Times New Roman"/>
              </a:rPr>
              <a:t>Properly documented program is necessary  which will be useful and efficient in debugging,  testing, maintenance and redesign process.</a:t>
            </a:r>
            <a:endParaRPr sz="1900">
              <a:solidFill>
                <a:schemeClr val="dk2"/>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Chapters</a:t>
            </a:r>
            <a:endParaRPr>
              <a:latin typeface="Times New Roman"/>
              <a:ea typeface="Times New Roman"/>
              <a:cs typeface="Times New Roman"/>
              <a:sym typeface="Times New Roman"/>
            </a:endParaRPr>
          </a:p>
        </p:txBody>
      </p:sp>
      <p:sp>
        <p:nvSpPr>
          <p:cNvPr id="76" name="Google Shape;76;p1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Font typeface="Times New Roman"/>
              <a:buChar char="●"/>
            </a:pPr>
            <a:r>
              <a:rPr lang="en">
                <a:latin typeface="Times New Roman"/>
                <a:ea typeface="Times New Roman"/>
                <a:cs typeface="Times New Roman"/>
                <a:sym typeface="Times New Roman"/>
              </a:rPr>
              <a:t>Introduction to Computer Problem Solving</a:t>
            </a:r>
            <a:endParaRPr>
              <a:latin typeface="Times New Roman"/>
              <a:ea typeface="Times New Roman"/>
              <a:cs typeface="Times New Roman"/>
              <a:sym typeface="Times New Roman"/>
            </a:endParaRPr>
          </a:p>
          <a:p>
            <a:pPr marL="457200" lvl="0" indent="-342900" algn="l" rtl="0">
              <a:spcBef>
                <a:spcPts val="1600"/>
              </a:spcBef>
              <a:spcAft>
                <a:spcPts val="0"/>
              </a:spcAft>
              <a:buSzPts val="1800"/>
              <a:buFont typeface="Times New Roman"/>
              <a:buChar char="●"/>
            </a:pPr>
            <a:r>
              <a:rPr lang="en">
                <a:latin typeface="Times New Roman"/>
                <a:ea typeface="Times New Roman"/>
                <a:cs typeface="Times New Roman"/>
                <a:sym typeface="Times New Roman"/>
              </a:rPr>
              <a:t>Python Data, Expressions and Statements</a:t>
            </a:r>
            <a:endParaRPr>
              <a:latin typeface="Times New Roman"/>
              <a:ea typeface="Times New Roman"/>
              <a:cs typeface="Times New Roman"/>
              <a:sym typeface="Times New Roman"/>
            </a:endParaRPr>
          </a:p>
          <a:p>
            <a:pPr marL="457200" lvl="0" indent="-342900" algn="l" rtl="0">
              <a:spcBef>
                <a:spcPts val="1600"/>
              </a:spcBef>
              <a:spcAft>
                <a:spcPts val="0"/>
              </a:spcAft>
              <a:buSzPts val="1800"/>
              <a:buFont typeface="Times New Roman"/>
              <a:buChar char="●"/>
            </a:pPr>
            <a:r>
              <a:rPr lang="en">
                <a:latin typeface="Times New Roman"/>
                <a:ea typeface="Times New Roman"/>
                <a:cs typeface="Times New Roman"/>
                <a:sym typeface="Times New Roman"/>
              </a:rPr>
              <a:t>Fundamental Algorithms &amp; Python Control Flow, Functions </a:t>
            </a:r>
            <a:endParaRPr>
              <a:latin typeface="Times New Roman"/>
              <a:ea typeface="Times New Roman"/>
              <a:cs typeface="Times New Roman"/>
              <a:sym typeface="Times New Roman"/>
            </a:endParaRPr>
          </a:p>
          <a:p>
            <a:pPr marL="457200" lvl="0" indent="-342900" algn="l" rtl="0">
              <a:spcBef>
                <a:spcPts val="1600"/>
              </a:spcBef>
              <a:spcAft>
                <a:spcPts val="0"/>
              </a:spcAft>
              <a:buSzPts val="1800"/>
              <a:buFont typeface="Times New Roman"/>
              <a:buChar char="●"/>
            </a:pPr>
            <a:r>
              <a:rPr lang="en">
                <a:latin typeface="Times New Roman"/>
                <a:ea typeface="Times New Roman"/>
                <a:cs typeface="Times New Roman"/>
                <a:sym typeface="Times New Roman"/>
              </a:rPr>
              <a:t>Factoring Methods</a:t>
            </a:r>
            <a:endParaRPr>
              <a:latin typeface="Times New Roman"/>
              <a:ea typeface="Times New Roman"/>
              <a:cs typeface="Times New Roman"/>
              <a:sym typeface="Times New Roman"/>
            </a:endParaRPr>
          </a:p>
          <a:p>
            <a:pPr marL="457200" lvl="0" indent="-342900" algn="l" rtl="0">
              <a:spcBef>
                <a:spcPts val="1600"/>
              </a:spcBef>
              <a:spcAft>
                <a:spcPts val="1600"/>
              </a:spcAft>
              <a:buSzPts val="1800"/>
              <a:buFont typeface="Times New Roman"/>
              <a:buChar char="●"/>
            </a:pPr>
            <a:r>
              <a:rPr lang="en">
                <a:latin typeface="Times New Roman"/>
                <a:ea typeface="Times New Roman"/>
                <a:cs typeface="Times New Roman"/>
                <a:sym typeface="Times New Roman"/>
              </a:rPr>
              <a:t>Array Techniques &amp; Python Lists</a:t>
            </a:r>
            <a:endParaRPr>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2"/>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latin typeface="Times New Roman"/>
                <a:ea typeface="Times New Roman"/>
                <a:cs typeface="Times New Roman"/>
                <a:sym typeface="Times New Roman"/>
              </a:rPr>
              <a:t>Steps Involved in Problem Solving</a:t>
            </a:r>
            <a:endParaRPr>
              <a:latin typeface="Times New Roman"/>
              <a:ea typeface="Times New Roman"/>
              <a:cs typeface="Times New Roman"/>
              <a:sym typeface="Times New Roman"/>
            </a:endParaRPr>
          </a:p>
        </p:txBody>
      </p:sp>
      <p:sp>
        <p:nvSpPr>
          <p:cNvPr id="191" name="Google Shape;191;p32"/>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457200" lvl="0" indent="-349250" algn="l" rtl="0">
              <a:lnSpc>
                <a:spcPct val="115000"/>
              </a:lnSpc>
              <a:spcBef>
                <a:spcPts val="0"/>
              </a:spcBef>
              <a:spcAft>
                <a:spcPts val="0"/>
              </a:spcAft>
              <a:buSzPts val="1900"/>
              <a:buFont typeface="Times New Roman"/>
              <a:buAutoNum type="arabicPeriod"/>
            </a:pPr>
            <a:r>
              <a:rPr lang="en" sz="1900">
                <a:highlight>
                  <a:schemeClr val="dk1"/>
                </a:highlight>
                <a:latin typeface="Times New Roman"/>
                <a:ea typeface="Times New Roman"/>
                <a:cs typeface="Times New Roman"/>
                <a:sym typeface="Times New Roman"/>
              </a:rPr>
              <a:t>Requirements specifications (Specification of needs).</a:t>
            </a:r>
            <a:endParaRPr sz="1900">
              <a:highlight>
                <a:schemeClr val="dk1"/>
              </a:highlight>
              <a:latin typeface="Times New Roman"/>
              <a:ea typeface="Times New Roman"/>
              <a:cs typeface="Times New Roman"/>
              <a:sym typeface="Times New Roman"/>
            </a:endParaRPr>
          </a:p>
          <a:p>
            <a:pPr marL="457200" lvl="0" indent="-349250" algn="l" rtl="0">
              <a:lnSpc>
                <a:spcPct val="115000"/>
              </a:lnSpc>
              <a:spcBef>
                <a:spcPts val="0"/>
              </a:spcBef>
              <a:spcAft>
                <a:spcPts val="0"/>
              </a:spcAft>
              <a:buSzPts val="1900"/>
              <a:buFont typeface="Times New Roman"/>
              <a:buAutoNum type="arabicPeriod"/>
            </a:pPr>
            <a:r>
              <a:rPr lang="en" sz="1900">
                <a:highlight>
                  <a:schemeClr val="dk1"/>
                </a:highlight>
                <a:latin typeface="Times New Roman"/>
                <a:ea typeface="Times New Roman"/>
                <a:cs typeface="Times New Roman"/>
                <a:sym typeface="Times New Roman"/>
              </a:rPr>
              <a:t>Problem analysis.</a:t>
            </a:r>
            <a:endParaRPr sz="1900">
              <a:highlight>
                <a:schemeClr val="dk1"/>
              </a:highlight>
              <a:latin typeface="Times New Roman"/>
              <a:ea typeface="Times New Roman"/>
              <a:cs typeface="Times New Roman"/>
              <a:sym typeface="Times New Roman"/>
            </a:endParaRPr>
          </a:p>
          <a:p>
            <a:pPr marL="457200" lvl="0" indent="-349250" algn="l" rtl="0">
              <a:lnSpc>
                <a:spcPct val="115000"/>
              </a:lnSpc>
              <a:spcBef>
                <a:spcPts val="0"/>
              </a:spcBef>
              <a:spcAft>
                <a:spcPts val="0"/>
              </a:spcAft>
              <a:buClr>
                <a:srgbClr val="FFFF00"/>
              </a:buClr>
              <a:buSzPts val="1900"/>
              <a:buFont typeface="Times New Roman"/>
              <a:buAutoNum type="arabicPeriod"/>
            </a:pPr>
            <a:r>
              <a:rPr lang="en" sz="1900">
                <a:solidFill>
                  <a:srgbClr val="FFFF00"/>
                </a:solidFill>
                <a:highlight>
                  <a:schemeClr val="dk1"/>
                </a:highlight>
                <a:latin typeface="Times New Roman"/>
                <a:ea typeface="Times New Roman"/>
                <a:cs typeface="Times New Roman"/>
                <a:sym typeface="Times New Roman"/>
              </a:rPr>
              <a:t>Design the algorithm to solve the problem.</a:t>
            </a:r>
            <a:endParaRPr sz="1900">
              <a:solidFill>
                <a:srgbClr val="FFFF00"/>
              </a:solidFill>
              <a:highlight>
                <a:schemeClr val="dk1"/>
              </a:highlight>
              <a:latin typeface="Times New Roman"/>
              <a:ea typeface="Times New Roman"/>
              <a:cs typeface="Times New Roman"/>
              <a:sym typeface="Times New Roman"/>
            </a:endParaRPr>
          </a:p>
          <a:p>
            <a:pPr marL="457200" lvl="0" indent="-349250" algn="l" rtl="0">
              <a:lnSpc>
                <a:spcPct val="115000"/>
              </a:lnSpc>
              <a:spcBef>
                <a:spcPts val="0"/>
              </a:spcBef>
              <a:spcAft>
                <a:spcPts val="0"/>
              </a:spcAft>
              <a:buSzPts val="1900"/>
              <a:buFont typeface="Times New Roman"/>
              <a:buAutoNum type="arabicPeriod"/>
            </a:pPr>
            <a:r>
              <a:rPr lang="en" sz="1900">
                <a:highlight>
                  <a:schemeClr val="dk1"/>
                </a:highlight>
                <a:latin typeface="Times New Roman"/>
                <a:ea typeface="Times New Roman"/>
                <a:cs typeface="Times New Roman"/>
                <a:sym typeface="Times New Roman"/>
              </a:rPr>
              <a:t>Implementation.</a:t>
            </a:r>
            <a:endParaRPr sz="1900">
              <a:highlight>
                <a:schemeClr val="dk1"/>
              </a:highlight>
              <a:latin typeface="Times New Roman"/>
              <a:ea typeface="Times New Roman"/>
              <a:cs typeface="Times New Roman"/>
              <a:sym typeface="Times New Roman"/>
            </a:endParaRPr>
          </a:p>
          <a:p>
            <a:pPr marL="457200" lvl="0" indent="-349250" algn="l" rtl="0">
              <a:lnSpc>
                <a:spcPct val="115000"/>
              </a:lnSpc>
              <a:spcBef>
                <a:spcPts val="0"/>
              </a:spcBef>
              <a:spcAft>
                <a:spcPts val="0"/>
              </a:spcAft>
              <a:buSzPts val="1900"/>
              <a:buFont typeface="Times New Roman"/>
              <a:buAutoNum type="arabicPeriod"/>
            </a:pPr>
            <a:r>
              <a:rPr lang="en" sz="1900">
                <a:highlight>
                  <a:schemeClr val="dk1"/>
                </a:highlight>
                <a:latin typeface="Times New Roman"/>
                <a:ea typeface="Times New Roman"/>
                <a:cs typeface="Times New Roman"/>
                <a:sym typeface="Times New Roman"/>
              </a:rPr>
              <a:t>Testing and verification.</a:t>
            </a:r>
            <a:endParaRPr sz="1900">
              <a:highlight>
                <a:schemeClr val="dk1"/>
              </a:highlight>
              <a:latin typeface="Times New Roman"/>
              <a:ea typeface="Times New Roman"/>
              <a:cs typeface="Times New Roman"/>
              <a:sym typeface="Times New Roman"/>
            </a:endParaRPr>
          </a:p>
          <a:p>
            <a:pPr marL="457200" lvl="0" indent="-349250" algn="l" rtl="0">
              <a:lnSpc>
                <a:spcPct val="115000"/>
              </a:lnSpc>
              <a:spcBef>
                <a:spcPts val="0"/>
              </a:spcBef>
              <a:spcAft>
                <a:spcPts val="0"/>
              </a:spcAft>
              <a:buSzPts val="1900"/>
              <a:buFont typeface="Times New Roman"/>
              <a:buAutoNum type="arabicPeriod"/>
            </a:pPr>
            <a:r>
              <a:rPr lang="en" sz="1900">
                <a:highlight>
                  <a:schemeClr val="dk1"/>
                </a:highlight>
                <a:latin typeface="Times New Roman"/>
                <a:ea typeface="Times New Roman"/>
                <a:cs typeface="Times New Roman"/>
                <a:sym typeface="Times New Roman"/>
              </a:rPr>
              <a:t>Documentation</a:t>
            </a:r>
            <a:endParaRPr>
              <a:highlight>
                <a:schemeClr val="dk1"/>
              </a:highlight>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3"/>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a:latin typeface="Times New Roman"/>
                <a:ea typeface="Times New Roman"/>
                <a:cs typeface="Times New Roman"/>
                <a:sym typeface="Times New Roman"/>
              </a:rPr>
              <a:t>Steps involved in algorithm development</a:t>
            </a:r>
            <a:endParaRPr sz="3500">
              <a:latin typeface="Times New Roman"/>
              <a:ea typeface="Times New Roman"/>
              <a:cs typeface="Times New Roman"/>
              <a:sym typeface="Times New Roman"/>
            </a:endParaRPr>
          </a:p>
        </p:txBody>
      </p:sp>
      <p:sp>
        <p:nvSpPr>
          <p:cNvPr id="197" name="Google Shape;197;p33"/>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457200" lvl="0" indent="-349250" algn="l" rtl="0">
              <a:spcBef>
                <a:spcPts val="0"/>
              </a:spcBef>
              <a:spcAft>
                <a:spcPts val="0"/>
              </a:spcAft>
              <a:buSzPts val="1900"/>
              <a:buFont typeface="Times New Roman"/>
              <a:buChar char="●"/>
            </a:pPr>
            <a:r>
              <a:rPr lang="en" sz="1900">
                <a:latin typeface="Times New Roman"/>
                <a:ea typeface="Times New Roman"/>
                <a:cs typeface="Times New Roman"/>
                <a:sym typeface="Times New Roman"/>
              </a:rPr>
              <a:t>Step1. Identification of input </a:t>
            </a:r>
            <a:endParaRPr sz="1900">
              <a:latin typeface="Times New Roman"/>
              <a:ea typeface="Times New Roman"/>
              <a:cs typeface="Times New Roman"/>
              <a:sym typeface="Times New Roman"/>
            </a:endParaRPr>
          </a:p>
          <a:p>
            <a:pPr marL="457200" lvl="0" indent="-349250" algn="l" rtl="0">
              <a:spcBef>
                <a:spcPts val="1600"/>
              </a:spcBef>
              <a:spcAft>
                <a:spcPts val="0"/>
              </a:spcAft>
              <a:buSzPts val="1900"/>
              <a:buFont typeface="Times New Roman"/>
              <a:buChar char="●"/>
            </a:pPr>
            <a:r>
              <a:rPr lang="en" sz="1900">
                <a:latin typeface="Times New Roman"/>
                <a:ea typeface="Times New Roman"/>
                <a:cs typeface="Times New Roman"/>
                <a:sym typeface="Times New Roman"/>
              </a:rPr>
              <a:t>Step2: Identification of output</a:t>
            </a:r>
            <a:endParaRPr sz="1900">
              <a:latin typeface="Times New Roman"/>
              <a:ea typeface="Times New Roman"/>
              <a:cs typeface="Times New Roman"/>
              <a:sym typeface="Times New Roman"/>
            </a:endParaRPr>
          </a:p>
          <a:p>
            <a:pPr marL="457200" lvl="0" indent="-349250" algn="l" rtl="0">
              <a:spcBef>
                <a:spcPts val="1600"/>
              </a:spcBef>
              <a:spcAft>
                <a:spcPts val="0"/>
              </a:spcAft>
              <a:buSzPts val="1900"/>
              <a:buFont typeface="Times New Roman"/>
              <a:buChar char="●"/>
            </a:pPr>
            <a:r>
              <a:rPr lang="en" sz="1900">
                <a:latin typeface="Times New Roman"/>
                <a:ea typeface="Times New Roman"/>
                <a:cs typeface="Times New Roman"/>
                <a:sym typeface="Times New Roman"/>
              </a:rPr>
              <a:t>Step3 : Identification the processing operations</a:t>
            </a:r>
            <a:endParaRPr sz="1900">
              <a:latin typeface="Times New Roman"/>
              <a:ea typeface="Times New Roman"/>
              <a:cs typeface="Times New Roman"/>
              <a:sym typeface="Times New Roman"/>
            </a:endParaRPr>
          </a:p>
          <a:p>
            <a:pPr marL="457200" lvl="0" indent="-349250" algn="l" rtl="0">
              <a:spcBef>
                <a:spcPts val="1600"/>
              </a:spcBef>
              <a:spcAft>
                <a:spcPts val="0"/>
              </a:spcAft>
              <a:buSzPts val="1900"/>
              <a:buFont typeface="Times New Roman"/>
              <a:buChar char="●"/>
            </a:pPr>
            <a:r>
              <a:rPr lang="en" sz="1900">
                <a:latin typeface="Times New Roman"/>
                <a:ea typeface="Times New Roman"/>
                <a:cs typeface="Times New Roman"/>
                <a:sym typeface="Times New Roman"/>
              </a:rPr>
              <a:t>Step4 :  Processing Definiteness</a:t>
            </a:r>
            <a:endParaRPr sz="1900">
              <a:latin typeface="Times New Roman"/>
              <a:ea typeface="Times New Roman"/>
              <a:cs typeface="Times New Roman"/>
              <a:sym typeface="Times New Roman"/>
            </a:endParaRPr>
          </a:p>
          <a:p>
            <a:pPr marL="457200" lvl="0" indent="-349250" algn="l" rtl="0">
              <a:spcBef>
                <a:spcPts val="1600"/>
              </a:spcBef>
              <a:spcAft>
                <a:spcPts val="0"/>
              </a:spcAft>
              <a:buSzPts val="1900"/>
              <a:buFont typeface="Times New Roman"/>
              <a:buChar char="●"/>
            </a:pPr>
            <a:r>
              <a:rPr lang="en" sz="1900">
                <a:latin typeface="Times New Roman"/>
                <a:ea typeface="Times New Roman"/>
                <a:cs typeface="Times New Roman"/>
                <a:sym typeface="Times New Roman"/>
              </a:rPr>
              <a:t>Step5 : Processing Finiteness</a:t>
            </a:r>
            <a:endParaRPr sz="1900">
              <a:latin typeface="Times New Roman"/>
              <a:ea typeface="Times New Roman"/>
              <a:cs typeface="Times New Roman"/>
              <a:sym typeface="Times New Roman"/>
            </a:endParaRPr>
          </a:p>
          <a:p>
            <a:pPr marL="457200" lvl="0" indent="-349250" algn="l" rtl="0">
              <a:spcBef>
                <a:spcPts val="1600"/>
              </a:spcBef>
              <a:spcAft>
                <a:spcPts val="1600"/>
              </a:spcAft>
              <a:buSzPts val="1900"/>
              <a:buFont typeface="Times New Roman"/>
              <a:buChar char="●"/>
            </a:pPr>
            <a:r>
              <a:rPr lang="en" sz="1900">
                <a:latin typeface="Times New Roman"/>
                <a:ea typeface="Times New Roman"/>
                <a:cs typeface="Times New Roman"/>
                <a:sym typeface="Times New Roman"/>
              </a:rPr>
              <a:t>Step6 : Possessing Effectiveness </a:t>
            </a:r>
            <a:endParaRPr sz="1900">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Steps involved in algorithm development</a:t>
            </a:r>
            <a:endParaRPr/>
          </a:p>
        </p:txBody>
      </p:sp>
      <p:sp>
        <p:nvSpPr>
          <p:cNvPr id="203" name="Google Shape;203;p3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2"/>
                </a:solidFill>
                <a:latin typeface="Times New Roman"/>
                <a:ea typeface="Times New Roman"/>
                <a:cs typeface="Times New Roman"/>
                <a:sym typeface="Times New Roman"/>
              </a:rPr>
              <a:t>Step1:</a:t>
            </a:r>
            <a:r>
              <a:rPr lang="en" sz="1600">
                <a:solidFill>
                  <a:schemeClr val="dk2"/>
                </a:solidFill>
                <a:latin typeface="Times New Roman"/>
                <a:ea typeface="Times New Roman"/>
                <a:cs typeface="Times New Roman"/>
                <a:sym typeface="Times New Roman"/>
              </a:rPr>
              <a:t> </a:t>
            </a:r>
            <a:r>
              <a:rPr lang="en" sz="1600" b="1">
                <a:solidFill>
                  <a:schemeClr val="dk2"/>
                </a:solidFill>
                <a:latin typeface="Times New Roman"/>
                <a:ea typeface="Times New Roman"/>
                <a:cs typeface="Times New Roman"/>
                <a:sym typeface="Times New Roman"/>
              </a:rPr>
              <a:t>Identification of input: </a:t>
            </a:r>
            <a:r>
              <a:rPr lang="en" sz="1600">
                <a:solidFill>
                  <a:schemeClr val="dk2"/>
                </a:solidFill>
                <a:latin typeface="Times New Roman"/>
                <a:ea typeface="Times New Roman"/>
                <a:cs typeface="Times New Roman"/>
                <a:sym typeface="Times New Roman"/>
              </a:rPr>
              <a:t>  For an algorithm, there are quantities to be supplied called input and these are fed externally. The input is to be identified first for any specified problem.</a:t>
            </a:r>
            <a:endParaRPr sz="1600">
              <a:solidFill>
                <a:schemeClr val="dk2"/>
              </a:solidFill>
              <a:latin typeface="Times New Roman"/>
              <a:ea typeface="Times New Roman"/>
              <a:cs typeface="Times New Roman"/>
              <a:sym typeface="Times New Roman"/>
            </a:endParaRPr>
          </a:p>
          <a:p>
            <a:pPr marL="0" lvl="0" indent="0" algn="l" rtl="0">
              <a:spcBef>
                <a:spcPts val="1600"/>
              </a:spcBef>
              <a:spcAft>
                <a:spcPts val="0"/>
              </a:spcAft>
              <a:buNone/>
            </a:pPr>
            <a:r>
              <a:rPr lang="en" sz="1600" b="1">
                <a:solidFill>
                  <a:schemeClr val="dk2"/>
                </a:solidFill>
                <a:latin typeface="Times New Roman"/>
                <a:ea typeface="Times New Roman"/>
                <a:cs typeface="Times New Roman"/>
                <a:sym typeface="Times New Roman"/>
              </a:rPr>
              <a:t>Step2:</a:t>
            </a:r>
            <a:r>
              <a:rPr lang="en" sz="1600">
                <a:solidFill>
                  <a:schemeClr val="dk2"/>
                </a:solidFill>
                <a:latin typeface="Times New Roman"/>
                <a:ea typeface="Times New Roman"/>
                <a:cs typeface="Times New Roman"/>
                <a:sym typeface="Times New Roman"/>
              </a:rPr>
              <a:t> </a:t>
            </a:r>
            <a:r>
              <a:rPr lang="en" sz="1600" b="1">
                <a:solidFill>
                  <a:schemeClr val="dk2"/>
                </a:solidFill>
                <a:latin typeface="Times New Roman"/>
                <a:ea typeface="Times New Roman"/>
                <a:cs typeface="Times New Roman"/>
                <a:sym typeface="Times New Roman"/>
              </a:rPr>
              <a:t>Identification of output:</a:t>
            </a:r>
            <a:r>
              <a:rPr lang="en" sz="1600">
                <a:solidFill>
                  <a:schemeClr val="dk2"/>
                </a:solidFill>
                <a:latin typeface="Times New Roman"/>
                <a:ea typeface="Times New Roman"/>
                <a:cs typeface="Times New Roman"/>
                <a:sym typeface="Times New Roman"/>
              </a:rPr>
              <a:t> From an algorithm, at least one quantity is produced, called for any specified problem.</a:t>
            </a:r>
            <a:endParaRPr sz="1600">
              <a:solidFill>
                <a:schemeClr val="dk2"/>
              </a:solidFill>
              <a:latin typeface="Times New Roman"/>
              <a:ea typeface="Times New Roman"/>
              <a:cs typeface="Times New Roman"/>
              <a:sym typeface="Times New Roman"/>
            </a:endParaRPr>
          </a:p>
          <a:p>
            <a:pPr marL="0" lvl="0" indent="0" algn="l" rtl="0">
              <a:spcBef>
                <a:spcPts val="1600"/>
              </a:spcBef>
              <a:spcAft>
                <a:spcPts val="1600"/>
              </a:spcAft>
              <a:buNone/>
            </a:pPr>
            <a:r>
              <a:rPr lang="en" sz="1600" b="1">
                <a:solidFill>
                  <a:schemeClr val="dk2"/>
                </a:solidFill>
                <a:latin typeface="Times New Roman"/>
                <a:ea typeface="Times New Roman"/>
                <a:cs typeface="Times New Roman"/>
                <a:sym typeface="Times New Roman"/>
              </a:rPr>
              <a:t>Step3:</a:t>
            </a:r>
            <a:r>
              <a:rPr lang="en" sz="1600">
                <a:solidFill>
                  <a:schemeClr val="dk2"/>
                </a:solidFill>
                <a:latin typeface="Times New Roman"/>
                <a:ea typeface="Times New Roman"/>
                <a:cs typeface="Times New Roman"/>
                <a:sym typeface="Times New Roman"/>
              </a:rPr>
              <a:t> </a:t>
            </a:r>
            <a:r>
              <a:rPr lang="en" sz="1600" b="1">
                <a:solidFill>
                  <a:schemeClr val="dk2"/>
                </a:solidFill>
                <a:latin typeface="Times New Roman"/>
                <a:ea typeface="Times New Roman"/>
                <a:cs typeface="Times New Roman"/>
                <a:sym typeface="Times New Roman"/>
              </a:rPr>
              <a:t>Identification the processing operations:</a:t>
            </a:r>
            <a:r>
              <a:rPr lang="en" sz="1600">
                <a:solidFill>
                  <a:schemeClr val="dk2"/>
                </a:solidFill>
                <a:latin typeface="Times New Roman"/>
                <a:ea typeface="Times New Roman"/>
                <a:cs typeface="Times New Roman"/>
                <a:sym typeface="Times New Roman"/>
              </a:rPr>
              <a:t> All the calculations to be performed in order to lead to output from the input are to be  identified in an orderly manner.</a:t>
            </a:r>
            <a:endParaRPr sz="1600">
              <a:solidFill>
                <a:schemeClr val="dk2"/>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Steps involved in algorithm development</a:t>
            </a:r>
            <a:endParaRPr/>
          </a:p>
        </p:txBody>
      </p:sp>
      <p:sp>
        <p:nvSpPr>
          <p:cNvPr id="209" name="Google Shape;209;p35"/>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2"/>
                </a:solidFill>
                <a:latin typeface="Times New Roman"/>
                <a:ea typeface="Times New Roman"/>
                <a:cs typeface="Times New Roman"/>
                <a:sym typeface="Times New Roman"/>
              </a:rPr>
              <a:t>Step4:</a:t>
            </a:r>
            <a:r>
              <a:rPr lang="en" sz="1600">
                <a:solidFill>
                  <a:schemeClr val="dk2"/>
                </a:solidFill>
                <a:latin typeface="Times New Roman"/>
                <a:ea typeface="Times New Roman"/>
                <a:cs typeface="Times New Roman"/>
                <a:sym typeface="Times New Roman"/>
              </a:rPr>
              <a:t>  </a:t>
            </a:r>
            <a:r>
              <a:rPr lang="en" sz="1600" b="1">
                <a:solidFill>
                  <a:schemeClr val="dk2"/>
                </a:solidFill>
                <a:latin typeface="Times New Roman"/>
                <a:ea typeface="Times New Roman"/>
                <a:cs typeface="Times New Roman"/>
                <a:sym typeface="Times New Roman"/>
              </a:rPr>
              <a:t>Processing Definiteness:</a:t>
            </a:r>
            <a:r>
              <a:rPr lang="en" sz="1600">
                <a:solidFill>
                  <a:schemeClr val="dk2"/>
                </a:solidFill>
                <a:latin typeface="Times New Roman"/>
                <a:ea typeface="Times New Roman"/>
                <a:cs typeface="Times New Roman"/>
                <a:sym typeface="Times New Roman"/>
              </a:rPr>
              <a:t>  The instructions composing the algorithm must be clear and there should not be any ambiguity in them.</a:t>
            </a:r>
            <a:endParaRPr sz="1600">
              <a:solidFill>
                <a:schemeClr val="dk2"/>
              </a:solidFill>
              <a:latin typeface="Times New Roman"/>
              <a:ea typeface="Times New Roman"/>
              <a:cs typeface="Times New Roman"/>
              <a:sym typeface="Times New Roman"/>
            </a:endParaRPr>
          </a:p>
          <a:p>
            <a:pPr marL="0" lvl="0" indent="0" algn="l" rtl="0">
              <a:spcBef>
                <a:spcPts val="1600"/>
              </a:spcBef>
              <a:spcAft>
                <a:spcPts val="0"/>
              </a:spcAft>
              <a:buNone/>
            </a:pPr>
            <a:r>
              <a:rPr lang="en" sz="1600" b="1">
                <a:solidFill>
                  <a:schemeClr val="dk2"/>
                </a:solidFill>
                <a:latin typeface="Times New Roman"/>
                <a:ea typeface="Times New Roman"/>
                <a:cs typeface="Times New Roman"/>
                <a:sym typeface="Times New Roman"/>
              </a:rPr>
              <a:t>Step5:</a:t>
            </a:r>
            <a:r>
              <a:rPr lang="en" sz="1600">
                <a:solidFill>
                  <a:schemeClr val="dk2"/>
                </a:solidFill>
                <a:latin typeface="Times New Roman"/>
                <a:ea typeface="Times New Roman"/>
                <a:cs typeface="Times New Roman"/>
                <a:sym typeface="Times New Roman"/>
              </a:rPr>
              <a:t> </a:t>
            </a:r>
            <a:r>
              <a:rPr lang="en" sz="1600" b="1">
                <a:solidFill>
                  <a:schemeClr val="dk2"/>
                </a:solidFill>
                <a:latin typeface="Times New Roman"/>
                <a:ea typeface="Times New Roman"/>
                <a:cs typeface="Times New Roman"/>
                <a:sym typeface="Times New Roman"/>
              </a:rPr>
              <a:t>Processing Finiteness:</a:t>
            </a:r>
            <a:r>
              <a:rPr lang="en" sz="1600">
                <a:solidFill>
                  <a:schemeClr val="dk2"/>
                </a:solidFill>
                <a:latin typeface="Times New Roman"/>
                <a:ea typeface="Times New Roman"/>
                <a:cs typeface="Times New Roman"/>
                <a:sym typeface="Times New Roman"/>
              </a:rPr>
              <a:t> If we go through the algorithm, then for all cases, the algorithm should terminate after a finite number of steps.</a:t>
            </a:r>
            <a:endParaRPr sz="1600">
              <a:solidFill>
                <a:schemeClr val="dk2"/>
              </a:solidFill>
              <a:latin typeface="Times New Roman"/>
              <a:ea typeface="Times New Roman"/>
              <a:cs typeface="Times New Roman"/>
              <a:sym typeface="Times New Roman"/>
            </a:endParaRPr>
          </a:p>
          <a:p>
            <a:pPr marL="0" lvl="0" indent="0" algn="l" rtl="0">
              <a:spcBef>
                <a:spcPts val="1600"/>
              </a:spcBef>
              <a:spcAft>
                <a:spcPts val="0"/>
              </a:spcAft>
              <a:buNone/>
            </a:pPr>
            <a:r>
              <a:rPr lang="en" sz="1600" b="1">
                <a:solidFill>
                  <a:schemeClr val="dk2"/>
                </a:solidFill>
                <a:latin typeface="Times New Roman"/>
                <a:ea typeface="Times New Roman"/>
                <a:cs typeface="Times New Roman"/>
                <a:sym typeface="Times New Roman"/>
              </a:rPr>
              <a:t>Step6:</a:t>
            </a:r>
            <a:r>
              <a:rPr lang="en" sz="1600">
                <a:solidFill>
                  <a:schemeClr val="dk2"/>
                </a:solidFill>
                <a:latin typeface="Times New Roman"/>
                <a:ea typeface="Times New Roman"/>
                <a:cs typeface="Times New Roman"/>
                <a:sym typeface="Times New Roman"/>
              </a:rPr>
              <a:t> </a:t>
            </a:r>
            <a:r>
              <a:rPr lang="en" sz="1600" b="1">
                <a:solidFill>
                  <a:schemeClr val="dk2"/>
                </a:solidFill>
                <a:latin typeface="Times New Roman"/>
                <a:ea typeface="Times New Roman"/>
                <a:cs typeface="Times New Roman"/>
                <a:sym typeface="Times New Roman"/>
              </a:rPr>
              <a:t>Possessing Effectiveness:</a:t>
            </a:r>
            <a:r>
              <a:rPr lang="en" sz="1600">
                <a:solidFill>
                  <a:schemeClr val="dk2"/>
                </a:solidFill>
                <a:latin typeface="Times New Roman"/>
                <a:ea typeface="Times New Roman"/>
                <a:cs typeface="Times New Roman"/>
                <a:sym typeface="Times New Roman"/>
              </a:rPr>
              <a:t>  The  instructions in the algorithm must be sufficiently basic and in practice they can be carries out easily.</a:t>
            </a:r>
            <a:endParaRPr sz="1600">
              <a:solidFill>
                <a:schemeClr val="dk2"/>
              </a:solidFill>
              <a:latin typeface="Times New Roman"/>
              <a:ea typeface="Times New Roman"/>
              <a:cs typeface="Times New Roman"/>
              <a:sym typeface="Times New Roman"/>
            </a:endParaRPr>
          </a:p>
          <a:p>
            <a:pPr marL="0" lvl="0" indent="0" algn="l" rtl="0">
              <a:spcBef>
                <a:spcPts val="1600"/>
              </a:spcBef>
              <a:spcAft>
                <a:spcPts val="0"/>
              </a:spcAft>
              <a:buNone/>
            </a:pPr>
            <a:endParaRPr sz="1600">
              <a:solidFill>
                <a:schemeClr val="dk2"/>
              </a:solidFill>
              <a:latin typeface="Times New Roman"/>
              <a:ea typeface="Times New Roman"/>
              <a:cs typeface="Times New Roman"/>
              <a:sym typeface="Times New Roman"/>
            </a:endParaRPr>
          </a:p>
          <a:p>
            <a:pPr marL="0" lvl="0" indent="0" algn="l" rtl="0">
              <a:spcBef>
                <a:spcPts val="1600"/>
              </a:spcBef>
              <a:spcAft>
                <a:spcPts val="1600"/>
              </a:spcAft>
              <a:buNone/>
            </a:pPr>
            <a:endParaRPr sz="1600">
              <a:solidFill>
                <a:schemeClr val="dk2"/>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Characteristics of a good algorithm </a:t>
            </a:r>
            <a:endParaRPr>
              <a:latin typeface="Times New Roman"/>
              <a:ea typeface="Times New Roman"/>
              <a:cs typeface="Times New Roman"/>
              <a:sym typeface="Times New Roman"/>
            </a:endParaRPr>
          </a:p>
        </p:txBody>
      </p:sp>
      <p:sp>
        <p:nvSpPr>
          <p:cNvPr id="215" name="Google Shape;215;p36"/>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36550" algn="l" rtl="0">
              <a:lnSpc>
                <a:spcPct val="100000"/>
              </a:lnSpc>
              <a:spcBef>
                <a:spcPts val="0"/>
              </a:spcBef>
              <a:spcAft>
                <a:spcPts val="0"/>
              </a:spcAft>
              <a:buClr>
                <a:schemeClr val="dk2"/>
              </a:buClr>
              <a:buSzPts val="1700"/>
              <a:buFont typeface="Times New Roman"/>
              <a:buChar char="●"/>
            </a:pPr>
            <a:r>
              <a:rPr lang="en" sz="1700" b="1">
                <a:solidFill>
                  <a:schemeClr val="dk2"/>
                </a:solidFill>
                <a:latin typeface="Times New Roman"/>
                <a:ea typeface="Times New Roman"/>
                <a:cs typeface="Times New Roman"/>
                <a:sym typeface="Times New Roman"/>
              </a:rPr>
              <a:t>Precision:</a:t>
            </a:r>
            <a:r>
              <a:rPr lang="en" sz="1700">
                <a:solidFill>
                  <a:schemeClr val="dk2"/>
                </a:solidFill>
                <a:latin typeface="Times New Roman"/>
                <a:ea typeface="Times New Roman"/>
                <a:cs typeface="Times New Roman"/>
                <a:sym typeface="Times New Roman"/>
              </a:rPr>
              <a:t> the steps are precisely stated or defined.</a:t>
            </a:r>
            <a:endParaRPr sz="1700">
              <a:solidFill>
                <a:schemeClr val="dk2"/>
              </a:solidFill>
              <a:latin typeface="Times New Roman"/>
              <a:ea typeface="Times New Roman"/>
              <a:cs typeface="Times New Roman"/>
              <a:sym typeface="Times New Roman"/>
            </a:endParaRPr>
          </a:p>
          <a:p>
            <a:pPr marL="457200" lvl="0" indent="-336550" algn="l" rtl="0">
              <a:lnSpc>
                <a:spcPct val="100000"/>
              </a:lnSpc>
              <a:spcBef>
                <a:spcPts val="0"/>
              </a:spcBef>
              <a:spcAft>
                <a:spcPts val="0"/>
              </a:spcAft>
              <a:buClr>
                <a:schemeClr val="dk2"/>
              </a:buClr>
              <a:buSzPts val="1700"/>
              <a:buFont typeface="Times New Roman"/>
              <a:buChar char="●"/>
            </a:pPr>
            <a:r>
              <a:rPr lang="en" sz="1700" b="1">
                <a:solidFill>
                  <a:schemeClr val="dk2"/>
                </a:solidFill>
                <a:latin typeface="Times New Roman"/>
                <a:ea typeface="Times New Roman"/>
                <a:cs typeface="Times New Roman"/>
                <a:sym typeface="Times New Roman"/>
              </a:rPr>
              <a:t>Uniqueness:</a:t>
            </a:r>
            <a:r>
              <a:rPr lang="en" sz="1700">
                <a:solidFill>
                  <a:schemeClr val="dk2"/>
                </a:solidFill>
                <a:latin typeface="Times New Roman"/>
                <a:ea typeface="Times New Roman"/>
                <a:cs typeface="Times New Roman"/>
                <a:sym typeface="Times New Roman"/>
              </a:rPr>
              <a:t> results of each step are uniquely defined and only depend on the input and the result of the preceding steps.</a:t>
            </a:r>
            <a:endParaRPr sz="1700">
              <a:solidFill>
                <a:schemeClr val="dk2"/>
              </a:solidFill>
              <a:latin typeface="Times New Roman"/>
              <a:ea typeface="Times New Roman"/>
              <a:cs typeface="Times New Roman"/>
              <a:sym typeface="Times New Roman"/>
            </a:endParaRPr>
          </a:p>
          <a:p>
            <a:pPr marL="457200" lvl="0" indent="-336550" algn="l" rtl="0">
              <a:lnSpc>
                <a:spcPct val="100000"/>
              </a:lnSpc>
              <a:spcBef>
                <a:spcPts val="0"/>
              </a:spcBef>
              <a:spcAft>
                <a:spcPts val="0"/>
              </a:spcAft>
              <a:buClr>
                <a:schemeClr val="dk2"/>
              </a:buClr>
              <a:buSzPts val="1700"/>
              <a:buFont typeface="Times New Roman"/>
              <a:buChar char="●"/>
            </a:pPr>
            <a:r>
              <a:rPr lang="en" sz="1700" b="1">
                <a:solidFill>
                  <a:schemeClr val="dk2"/>
                </a:solidFill>
                <a:latin typeface="Times New Roman"/>
                <a:ea typeface="Times New Roman"/>
                <a:cs typeface="Times New Roman"/>
                <a:sym typeface="Times New Roman"/>
              </a:rPr>
              <a:t>Generality:</a:t>
            </a:r>
            <a:r>
              <a:rPr lang="en" sz="1700">
                <a:solidFill>
                  <a:schemeClr val="dk2"/>
                </a:solidFill>
                <a:latin typeface="Times New Roman"/>
                <a:ea typeface="Times New Roman"/>
                <a:cs typeface="Times New Roman"/>
                <a:sym typeface="Times New Roman"/>
              </a:rPr>
              <a:t> The algorithm must be complete in itself so that it can be used to solve problems of a specific type for any input data.</a:t>
            </a:r>
            <a:endParaRPr sz="1700">
              <a:solidFill>
                <a:schemeClr val="dk2"/>
              </a:solidFill>
              <a:latin typeface="Times New Roman"/>
              <a:ea typeface="Times New Roman"/>
              <a:cs typeface="Times New Roman"/>
              <a:sym typeface="Times New Roman"/>
            </a:endParaRPr>
          </a:p>
          <a:p>
            <a:pPr marL="457200" lvl="0" indent="-336550" algn="l" rtl="0">
              <a:lnSpc>
                <a:spcPct val="100000"/>
              </a:lnSpc>
              <a:spcBef>
                <a:spcPts val="0"/>
              </a:spcBef>
              <a:spcAft>
                <a:spcPts val="0"/>
              </a:spcAft>
              <a:buClr>
                <a:schemeClr val="dk2"/>
              </a:buClr>
              <a:buSzPts val="1700"/>
              <a:buFont typeface="Times New Roman"/>
              <a:buChar char="●"/>
            </a:pPr>
            <a:r>
              <a:rPr lang="en" sz="1700" b="1">
                <a:solidFill>
                  <a:schemeClr val="dk2"/>
                </a:solidFill>
                <a:latin typeface="Times New Roman"/>
                <a:ea typeface="Times New Roman"/>
                <a:cs typeface="Times New Roman"/>
                <a:sym typeface="Times New Roman"/>
              </a:rPr>
              <a:t>Effectiveness:</a:t>
            </a:r>
            <a:r>
              <a:rPr lang="en" sz="1700">
                <a:solidFill>
                  <a:schemeClr val="dk2"/>
                </a:solidFill>
                <a:latin typeface="Times New Roman"/>
                <a:ea typeface="Times New Roman"/>
                <a:cs typeface="Times New Roman"/>
                <a:sym typeface="Times New Roman"/>
              </a:rPr>
              <a:t> Each step must be effective, in the sense that it should be primitive easily convert able into program statement) can be performed exactly in a finite amount of time.</a:t>
            </a:r>
            <a:endParaRPr sz="1700">
              <a:solidFill>
                <a:schemeClr val="dk2"/>
              </a:solidFill>
              <a:latin typeface="Times New Roman"/>
              <a:ea typeface="Times New Roman"/>
              <a:cs typeface="Times New Roman"/>
              <a:sym typeface="Times New Roman"/>
            </a:endParaRPr>
          </a:p>
          <a:p>
            <a:pPr marL="457200" lvl="0" indent="-336550" algn="l" rtl="0">
              <a:lnSpc>
                <a:spcPct val="100000"/>
              </a:lnSpc>
              <a:spcBef>
                <a:spcPts val="0"/>
              </a:spcBef>
              <a:spcAft>
                <a:spcPts val="0"/>
              </a:spcAft>
              <a:buClr>
                <a:schemeClr val="dk2"/>
              </a:buClr>
              <a:buSzPts val="1700"/>
              <a:buFont typeface="Times New Roman"/>
              <a:buChar char="●"/>
            </a:pPr>
            <a:r>
              <a:rPr lang="en" sz="1700" b="1">
                <a:solidFill>
                  <a:schemeClr val="dk2"/>
                </a:solidFill>
                <a:latin typeface="Times New Roman"/>
                <a:ea typeface="Times New Roman"/>
                <a:cs typeface="Times New Roman"/>
                <a:sym typeface="Times New Roman"/>
              </a:rPr>
              <a:t>Finiteness:</a:t>
            </a:r>
            <a:r>
              <a:rPr lang="en" sz="1700">
                <a:solidFill>
                  <a:schemeClr val="dk2"/>
                </a:solidFill>
                <a:latin typeface="Times New Roman"/>
                <a:ea typeface="Times New Roman"/>
                <a:cs typeface="Times New Roman"/>
                <a:sym typeface="Times New Roman"/>
              </a:rPr>
              <a:t> the algorithm always stops after a finite number of steps.</a:t>
            </a:r>
            <a:endParaRPr sz="1700">
              <a:solidFill>
                <a:schemeClr val="dk2"/>
              </a:solidFill>
              <a:latin typeface="Times New Roman"/>
              <a:ea typeface="Times New Roman"/>
              <a:cs typeface="Times New Roman"/>
              <a:sym typeface="Times New Roman"/>
            </a:endParaRPr>
          </a:p>
          <a:p>
            <a:pPr marL="457200" lvl="0" indent="-336550" algn="l" rtl="0">
              <a:lnSpc>
                <a:spcPct val="100000"/>
              </a:lnSpc>
              <a:spcBef>
                <a:spcPts val="0"/>
              </a:spcBef>
              <a:spcAft>
                <a:spcPts val="0"/>
              </a:spcAft>
              <a:buClr>
                <a:schemeClr val="dk2"/>
              </a:buClr>
              <a:buSzPts val="1700"/>
              <a:buFont typeface="Times New Roman"/>
              <a:buChar char="●"/>
            </a:pPr>
            <a:r>
              <a:rPr lang="en" sz="1700" b="1">
                <a:solidFill>
                  <a:schemeClr val="dk2"/>
                </a:solidFill>
                <a:latin typeface="Times New Roman"/>
                <a:ea typeface="Times New Roman"/>
                <a:cs typeface="Times New Roman"/>
                <a:sym typeface="Times New Roman"/>
              </a:rPr>
              <a:t>Input:</a:t>
            </a:r>
            <a:r>
              <a:rPr lang="en" sz="1700">
                <a:solidFill>
                  <a:schemeClr val="dk2"/>
                </a:solidFill>
                <a:latin typeface="Times New Roman"/>
                <a:ea typeface="Times New Roman"/>
                <a:cs typeface="Times New Roman"/>
                <a:sym typeface="Times New Roman"/>
              </a:rPr>
              <a:t> the algorithm receives some input.</a:t>
            </a:r>
            <a:endParaRPr sz="1700">
              <a:solidFill>
                <a:schemeClr val="dk2"/>
              </a:solidFill>
              <a:latin typeface="Times New Roman"/>
              <a:ea typeface="Times New Roman"/>
              <a:cs typeface="Times New Roman"/>
              <a:sym typeface="Times New Roman"/>
            </a:endParaRPr>
          </a:p>
          <a:p>
            <a:pPr marL="457200" lvl="0" indent="-336550" algn="l" rtl="0">
              <a:lnSpc>
                <a:spcPct val="100000"/>
              </a:lnSpc>
              <a:spcBef>
                <a:spcPts val="0"/>
              </a:spcBef>
              <a:spcAft>
                <a:spcPts val="0"/>
              </a:spcAft>
              <a:buClr>
                <a:schemeClr val="dk2"/>
              </a:buClr>
              <a:buSzPts val="1700"/>
              <a:buFont typeface="Times New Roman"/>
              <a:buChar char="●"/>
            </a:pPr>
            <a:r>
              <a:rPr lang="en" sz="1700" b="1">
                <a:solidFill>
                  <a:schemeClr val="dk2"/>
                </a:solidFill>
                <a:latin typeface="Times New Roman"/>
                <a:ea typeface="Times New Roman"/>
                <a:cs typeface="Times New Roman"/>
                <a:sym typeface="Times New Roman"/>
              </a:rPr>
              <a:t>Output:</a:t>
            </a:r>
            <a:r>
              <a:rPr lang="en" sz="1700">
                <a:solidFill>
                  <a:schemeClr val="dk2"/>
                </a:solidFill>
                <a:latin typeface="Times New Roman"/>
                <a:ea typeface="Times New Roman"/>
                <a:cs typeface="Times New Roman"/>
                <a:sym typeface="Times New Roman"/>
              </a:rPr>
              <a:t> the algorithm produces some output.</a:t>
            </a:r>
            <a:endParaRPr sz="1700">
              <a:solidFill>
                <a:schemeClr val="dk2"/>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Top Down Design</a:t>
            </a:r>
            <a:endParaRPr>
              <a:latin typeface="Times New Roman"/>
              <a:ea typeface="Times New Roman"/>
              <a:cs typeface="Times New Roman"/>
              <a:sym typeface="Times New Roman"/>
            </a:endParaRPr>
          </a:p>
        </p:txBody>
      </p:sp>
      <p:sp>
        <p:nvSpPr>
          <p:cNvPr id="221" name="Google Shape;221;p37"/>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Font typeface="Times New Roman"/>
              <a:buAutoNum type="arabicPeriod"/>
            </a:pPr>
            <a:r>
              <a:rPr lang="en">
                <a:solidFill>
                  <a:schemeClr val="dk2"/>
                </a:solidFill>
                <a:highlight>
                  <a:srgbClr val="FFFFFF"/>
                </a:highlight>
                <a:latin typeface="Times New Roman"/>
                <a:ea typeface="Times New Roman"/>
                <a:cs typeface="Times New Roman"/>
                <a:sym typeface="Times New Roman"/>
              </a:rPr>
              <a:t>List the major steps:</a:t>
            </a:r>
            <a:endParaRPr>
              <a:solidFill>
                <a:schemeClr val="dk2"/>
              </a:solidFill>
              <a:highlight>
                <a:srgbClr val="FFFFFF"/>
              </a:highlight>
              <a:latin typeface="Times New Roman"/>
              <a:ea typeface="Times New Roman"/>
              <a:cs typeface="Times New Roman"/>
              <a:sym typeface="Times New Roman"/>
            </a:endParaRPr>
          </a:p>
          <a:p>
            <a:pPr marL="914400" lvl="0" indent="-342900" algn="l" rtl="0">
              <a:lnSpc>
                <a:spcPct val="115000"/>
              </a:lnSpc>
              <a:spcBef>
                <a:spcPts val="0"/>
              </a:spcBef>
              <a:spcAft>
                <a:spcPts val="0"/>
              </a:spcAft>
              <a:buClr>
                <a:schemeClr val="dk2"/>
              </a:buClr>
              <a:buSzPts val="1800"/>
              <a:buFont typeface="Times New Roman"/>
              <a:buChar char="●"/>
            </a:pPr>
            <a:r>
              <a:rPr lang="en">
                <a:solidFill>
                  <a:schemeClr val="dk2"/>
                </a:solidFill>
                <a:highlight>
                  <a:srgbClr val="FFFFFF"/>
                </a:highlight>
                <a:latin typeface="Times New Roman"/>
                <a:ea typeface="Times New Roman"/>
                <a:cs typeface="Times New Roman"/>
                <a:sym typeface="Times New Roman"/>
              </a:rPr>
              <a:t>Get the data.</a:t>
            </a:r>
            <a:endParaRPr>
              <a:solidFill>
                <a:schemeClr val="dk2"/>
              </a:solidFill>
              <a:highlight>
                <a:srgbClr val="FFFFFF"/>
              </a:highlight>
              <a:latin typeface="Times New Roman"/>
              <a:ea typeface="Times New Roman"/>
              <a:cs typeface="Times New Roman"/>
              <a:sym typeface="Times New Roman"/>
            </a:endParaRPr>
          </a:p>
          <a:p>
            <a:pPr marL="914400" lvl="0" indent="-342900" algn="l" rtl="0">
              <a:lnSpc>
                <a:spcPct val="115000"/>
              </a:lnSpc>
              <a:spcBef>
                <a:spcPts val="0"/>
              </a:spcBef>
              <a:spcAft>
                <a:spcPts val="0"/>
              </a:spcAft>
              <a:buClr>
                <a:schemeClr val="dk2"/>
              </a:buClr>
              <a:buSzPts val="1800"/>
              <a:buFont typeface="Times New Roman"/>
              <a:buChar char="●"/>
            </a:pPr>
            <a:r>
              <a:rPr lang="en">
                <a:solidFill>
                  <a:schemeClr val="dk2"/>
                </a:solidFill>
                <a:highlight>
                  <a:srgbClr val="FFFFFF"/>
                </a:highlight>
                <a:latin typeface="Times New Roman"/>
                <a:ea typeface="Times New Roman"/>
                <a:cs typeface="Times New Roman"/>
                <a:sym typeface="Times New Roman"/>
              </a:rPr>
              <a:t>Perform the computations.</a:t>
            </a:r>
            <a:endParaRPr>
              <a:solidFill>
                <a:schemeClr val="dk2"/>
              </a:solidFill>
              <a:highlight>
                <a:srgbClr val="FFFFFF"/>
              </a:highlight>
              <a:latin typeface="Times New Roman"/>
              <a:ea typeface="Times New Roman"/>
              <a:cs typeface="Times New Roman"/>
              <a:sym typeface="Times New Roman"/>
            </a:endParaRPr>
          </a:p>
          <a:p>
            <a:pPr marL="914400" lvl="0" indent="-342900" algn="l" rtl="0">
              <a:lnSpc>
                <a:spcPct val="115000"/>
              </a:lnSpc>
              <a:spcBef>
                <a:spcPts val="0"/>
              </a:spcBef>
              <a:spcAft>
                <a:spcPts val="0"/>
              </a:spcAft>
              <a:buClr>
                <a:schemeClr val="dk2"/>
              </a:buClr>
              <a:buSzPts val="1800"/>
              <a:buFont typeface="Times New Roman"/>
              <a:buChar char="●"/>
            </a:pPr>
            <a:r>
              <a:rPr lang="en">
                <a:solidFill>
                  <a:schemeClr val="dk2"/>
                </a:solidFill>
                <a:highlight>
                  <a:srgbClr val="FFFFFF"/>
                </a:highlight>
                <a:latin typeface="Times New Roman"/>
                <a:ea typeface="Times New Roman"/>
                <a:cs typeface="Times New Roman"/>
                <a:sym typeface="Times New Roman"/>
              </a:rPr>
              <a:t>Display the result.</a:t>
            </a:r>
            <a:endParaRPr>
              <a:solidFill>
                <a:schemeClr val="dk2"/>
              </a:solidFill>
              <a:highlight>
                <a:srgbClr val="FFFFFF"/>
              </a:highlight>
              <a:latin typeface="Times New Roman"/>
              <a:ea typeface="Times New Roman"/>
              <a:cs typeface="Times New Roman"/>
              <a:sym typeface="Times New Roman"/>
            </a:endParaRPr>
          </a:p>
          <a:p>
            <a:pPr marL="457200" lvl="0" indent="-342900" algn="l" rtl="0">
              <a:lnSpc>
                <a:spcPct val="115000"/>
              </a:lnSpc>
              <a:spcBef>
                <a:spcPts val="0"/>
              </a:spcBef>
              <a:spcAft>
                <a:spcPts val="0"/>
              </a:spcAft>
              <a:buClr>
                <a:schemeClr val="dk2"/>
              </a:buClr>
              <a:buSzPts val="1800"/>
              <a:buFont typeface="Times New Roman"/>
              <a:buAutoNum type="arabicPeriod"/>
            </a:pPr>
            <a:r>
              <a:rPr lang="en">
                <a:solidFill>
                  <a:schemeClr val="dk2"/>
                </a:solidFill>
                <a:highlight>
                  <a:srgbClr val="FFFFFF"/>
                </a:highlight>
                <a:latin typeface="Times New Roman"/>
                <a:ea typeface="Times New Roman"/>
                <a:cs typeface="Times New Roman"/>
                <a:sym typeface="Times New Roman"/>
              </a:rPr>
              <a:t>Perform algorithm refinement the step(s) may need to be broken down into a more detailed list of steps.</a:t>
            </a:r>
            <a:endParaRPr>
              <a:solidFill>
                <a:schemeClr val="dk2"/>
              </a:solidFill>
              <a:highlight>
                <a:srgbClr val="FFFFFF"/>
              </a:highlight>
              <a:latin typeface="Times New Roman"/>
              <a:ea typeface="Times New Roman"/>
              <a:cs typeface="Times New Roman"/>
              <a:sym typeface="Times New Roman"/>
            </a:endParaRPr>
          </a:p>
          <a:p>
            <a:pPr marL="457200" lvl="0" indent="-342900" algn="l" rtl="0">
              <a:lnSpc>
                <a:spcPct val="115000"/>
              </a:lnSpc>
              <a:spcBef>
                <a:spcPts val="0"/>
              </a:spcBef>
              <a:spcAft>
                <a:spcPts val="0"/>
              </a:spcAft>
              <a:buClr>
                <a:schemeClr val="dk2"/>
              </a:buClr>
              <a:buSzPts val="1800"/>
              <a:buFont typeface="Times New Roman"/>
              <a:buAutoNum type="arabicPeriod"/>
            </a:pPr>
            <a:r>
              <a:rPr lang="en">
                <a:solidFill>
                  <a:schemeClr val="dk2"/>
                </a:solidFill>
                <a:highlight>
                  <a:srgbClr val="FFFFFF"/>
                </a:highlight>
                <a:latin typeface="Times New Roman"/>
                <a:ea typeface="Times New Roman"/>
                <a:cs typeface="Times New Roman"/>
                <a:sym typeface="Times New Roman"/>
              </a:rPr>
              <a:t>Verify that the algorithm works as intended – perform desk check.</a:t>
            </a:r>
            <a:endParaRPr>
              <a:solidFill>
                <a:schemeClr val="dk2"/>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Top Down Design</a:t>
            </a:r>
            <a:endParaRPr>
              <a:latin typeface="Times New Roman"/>
              <a:ea typeface="Times New Roman"/>
              <a:cs typeface="Times New Roman"/>
              <a:sym typeface="Times New Roman"/>
            </a:endParaRPr>
          </a:p>
        </p:txBody>
      </p:sp>
      <p:sp>
        <p:nvSpPr>
          <p:cNvPr id="227" name="Google Shape;227;p38"/>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Font typeface="Times New Roman"/>
              <a:buAutoNum type="arabicPeriod"/>
            </a:pPr>
            <a:r>
              <a:rPr lang="en">
                <a:solidFill>
                  <a:schemeClr val="dk2"/>
                </a:solidFill>
                <a:highlight>
                  <a:srgbClr val="FFFFFF"/>
                </a:highlight>
                <a:latin typeface="Times New Roman"/>
                <a:ea typeface="Times New Roman"/>
                <a:cs typeface="Times New Roman"/>
                <a:sym typeface="Times New Roman"/>
              </a:rPr>
              <a:t>It must be correct and it must solve the problem for which it is designed.</a:t>
            </a:r>
            <a:endParaRPr>
              <a:solidFill>
                <a:schemeClr val="dk2"/>
              </a:solidFill>
              <a:highlight>
                <a:srgbClr val="FFFFFF"/>
              </a:highlight>
              <a:latin typeface="Times New Roman"/>
              <a:ea typeface="Times New Roman"/>
              <a:cs typeface="Times New Roman"/>
              <a:sym typeface="Times New Roman"/>
            </a:endParaRPr>
          </a:p>
          <a:p>
            <a:pPr marL="457200" lvl="0" indent="-342900" algn="l" rtl="0">
              <a:lnSpc>
                <a:spcPct val="115000"/>
              </a:lnSpc>
              <a:spcBef>
                <a:spcPts val="0"/>
              </a:spcBef>
              <a:spcAft>
                <a:spcPts val="0"/>
              </a:spcAft>
              <a:buClr>
                <a:schemeClr val="dk2"/>
              </a:buClr>
              <a:buSzPts val="1800"/>
              <a:buFont typeface="Times New Roman"/>
              <a:buAutoNum type="arabicPeriod"/>
            </a:pPr>
            <a:r>
              <a:rPr lang="en">
                <a:solidFill>
                  <a:schemeClr val="dk2"/>
                </a:solidFill>
                <a:highlight>
                  <a:srgbClr val="FFFFFF"/>
                </a:highlight>
                <a:latin typeface="Times New Roman"/>
                <a:ea typeface="Times New Roman"/>
                <a:cs typeface="Times New Roman"/>
                <a:sym typeface="Times New Roman"/>
              </a:rPr>
              <a:t>It must execute and terminate in a finite amount of time.</a:t>
            </a:r>
            <a:endParaRPr>
              <a:solidFill>
                <a:schemeClr val="dk2"/>
              </a:solidFill>
              <a:highlight>
                <a:srgbClr val="FFFFFF"/>
              </a:highlight>
              <a:latin typeface="Times New Roman"/>
              <a:ea typeface="Times New Roman"/>
              <a:cs typeface="Times New Roman"/>
              <a:sym typeface="Times New Roman"/>
            </a:endParaRPr>
          </a:p>
          <a:p>
            <a:pPr marL="457200" lvl="0" indent="-342900" algn="l" rtl="0">
              <a:lnSpc>
                <a:spcPct val="115000"/>
              </a:lnSpc>
              <a:spcBef>
                <a:spcPts val="0"/>
              </a:spcBef>
              <a:spcAft>
                <a:spcPts val="0"/>
              </a:spcAft>
              <a:buClr>
                <a:schemeClr val="dk2"/>
              </a:buClr>
              <a:buSzPts val="1800"/>
              <a:buFont typeface="Times New Roman"/>
              <a:buAutoNum type="arabicPeriod"/>
            </a:pPr>
            <a:r>
              <a:rPr lang="en">
                <a:solidFill>
                  <a:schemeClr val="dk2"/>
                </a:solidFill>
                <a:highlight>
                  <a:srgbClr val="FFFFFF"/>
                </a:highlight>
                <a:latin typeface="Times New Roman"/>
                <a:ea typeface="Times New Roman"/>
                <a:cs typeface="Times New Roman"/>
                <a:sym typeface="Times New Roman"/>
              </a:rPr>
              <a:t>It must be efficient enough so that it can solve the intended problem using the resource currently available on the computer.</a:t>
            </a:r>
            <a:endParaRPr>
              <a:solidFill>
                <a:schemeClr val="dk2"/>
              </a:solidFill>
              <a:highlight>
                <a:srgbClr val="FFFFFF"/>
              </a:highlight>
              <a:latin typeface="Times New Roman"/>
              <a:ea typeface="Times New Roman"/>
              <a:cs typeface="Times New Roman"/>
              <a:sym typeface="Times New Roman"/>
            </a:endParaRPr>
          </a:p>
          <a:p>
            <a:pPr marL="457200" lvl="0" indent="-342900" algn="l" rtl="0">
              <a:lnSpc>
                <a:spcPct val="115000"/>
              </a:lnSpc>
              <a:spcBef>
                <a:spcPts val="0"/>
              </a:spcBef>
              <a:spcAft>
                <a:spcPts val="0"/>
              </a:spcAft>
              <a:buClr>
                <a:schemeClr val="dk2"/>
              </a:buClr>
              <a:buSzPts val="1800"/>
              <a:buFont typeface="Times New Roman"/>
              <a:buAutoNum type="arabicPeriod"/>
            </a:pPr>
            <a:r>
              <a:rPr lang="en">
                <a:solidFill>
                  <a:schemeClr val="dk2"/>
                </a:solidFill>
                <a:highlight>
                  <a:srgbClr val="FFFFFF"/>
                </a:highlight>
                <a:latin typeface="Times New Roman"/>
                <a:ea typeface="Times New Roman"/>
                <a:cs typeface="Times New Roman"/>
                <a:sym typeface="Times New Roman"/>
              </a:rPr>
              <a:t>Specifying the order in which the steps are to be executed is important.</a:t>
            </a:r>
            <a:endParaRPr>
              <a:solidFill>
                <a:schemeClr val="dk2"/>
              </a:solidFill>
              <a:highlight>
                <a:srgbClr val="FFFFFF"/>
              </a:highlight>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a:solidFill>
                <a:schemeClr val="dk2"/>
              </a:solidFill>
              <a:highlight>
                <a:srgbClr val="FFFFFF"/>
              </a:highlight>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a:solidFill>
                <a:schemeClr val="dk2"/>
              </a:solidFill>
              <a:highlight>
                <a:srgbClr val="FFFFFF"/>
              </a:highlight>
              <a:latin typeface="Times New Roman"/>
              <a:ea typeface="Times New Roman"/>
              <a:cs typeface="Times New Roman"/>
              <a:sym typeface="Times New Roman"/>
            </a:endParaRPr>
          </a:p>
          <a:p>
            <a:pPr marL="914400" lvl="0" indent="0" algn="l" rtl="0">
              <a:lnSpc>
                <a:spcPct val="115000"/>
              </a:lnSpc>
              <a:spcBef>
                <a:spcPts val="0"/>
              </a:spcBef>
              <a:spcAft>
                <a:spcPts val="0"/>
              </a:spcAft>
              <a:buNone/>
            </a:pPr>
            <a:r>
              <a:rPr lang="en" i="1">
                <a:solidFill>
                  <a:schemeClr val="accent3"/>
                </a:solidFill>
                <a:highlight>
                  <a:srgbClr val="FFFFFF"/>
                </a:highlight>
                <a:latin typeface="Times New Roman"/>
                <a:ea typeface="Times New Roman"/>
                <a:cs typeface="Times New Roman"/>
                <a:sym typeface="Times New Roman"/>
              </a:rPr>
              <a:t>An algorithm can be represented using Pseudo codes (or) Flow charts.</a:t>
            </a:r>
            <a:endParaRPr i="1">
              <a:solidFill>
                <a:schemeClr val="accent3"/>
              </a:solidFill>
              <a:highlight>
                <a:srgbClr val="FFFFFF"/>
              </a:highlight>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a:solidFill>
                <a:schemeClr val="dk2"/>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9"/>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Example:</a:t>
            </a:r>
            <a:endParaRPr>
              <a:latin typeface="Times New Roman"/>
              <a:ea typeface="Times New Roman"/>
              <a:cs typeface="Times New Roman"/>
              <a:sym typeface="Times New Roman"/>
            </a:endParaRPr>
          </a:p>
        </p:txBody>
      </p:sp>
      <p:sp>
        <p:nvSpPr>
          <p:cNvPr id="233" name="Google Shape;233;p39"/>
          <p:cNvSpPr txBox="1">
            <a:spLocks noGrp="1"/>
          </p:cNvSpPr>
          <p:nvPr>
            <p:ph type="body" idx="1"/>
          </p:nvPr>
        </p:nvSpPr>
        <p:spPr>
          <a:xfrm>
            <a:off x="471900" y="2766150"/>
            <a:ext cx="3999900" cy="1863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solidFill>
                  <a:schemeClr val="dk2"/>
                </a:solidFill>
                <a:highlight>
                  <a:srgbClr val="FFFFFF"/>
                </a:highlight>
                <a:latin typeface="Times New Roman"/>
                <a:ea typeface="Times New Roman"/>
                <a:cs typeface="Times New Roman"/>
                <a:sym typeface="Times New Roman"/>
              </a:rPr>
              <a:t>Sequence 1:</a:t>
            </a:r>
            <a:endParaRPr sz="1800">
              <a:solidFill>
                <a:schemeClr val="dk2"/>
              </a:solidFill>
              <a:highlight>
                <a:srgbClr val="FFFFFF"/>
              </a:highlight>
              <a:latin typeface="Times New Roman"/>
              <a:ea typeface="Times New Roman"/>
              <a:cs typeface="Times New Roman"/>
              <a:sym typeface="Times New Roman"/>
            </a:endParaRPr>
          </a:p>
          <a:p>
            <a:pPr marL="457200" lvl="0" indent="-342900" algn="l" rtl="0">
              <a:lnSpc>
                <a:spcPct val="100000"/>
              </a:lnSpc>
              <a:spcBef>
                <a:spcPts val="1600"/>
              </a:spcBef>
              <a:spcAft>
                <a:spcPts val="0"/>
              </a:spcAft>
              <a:buClr>
                <a:schemeClr val="dk2"/>
              </a:buClr>
              <a:buSzPts val="1800"/>
              <a:buFont typeface="Times New Roman"/>
              <a:buChar char="●"/>
            </a:pPr>
            <a:r>
              <a:rPr lang="en" sz="1800">
                <a:solidFill>
                  <a:schemeClr val="dk2"/>
                </a:solidFill>
                <a:highlight>
                  <a:srgbClr val="FFFFFF"/>
                </a:highlight>
                <a:latin typeface="Times New Roman"/>
                <a:ea typeface="Times New Roman"/>
                <a:cs typeface="Times New Roman"/>
                <a:sym typeface="Times New Roman"/>
              </a:rPr>
              <a:t>Get out of Bed.</a:t>
            </a:r>
            <a:endParaRPr sz="1800">
              <a:solidFill>
                <a:schemeClr val="dk2"/>
              </a:solidFill>
              <a:highlight>
                <a:srgbClr val="FFFFFF"/>
              </a:highlight>
              <a:latin typeface="Times New Roman"/>
              <a:ea typeface="Times New Roman"/>
              <a:cs typeface="Times New Roman"/>
              <a:sym typeface="Times New Roman"/>
            </a:endParaRPr>
          </a:p>
          <a:p>
            <a:pPr marL="457200" lvl="0" indent="-342900" algn="l" rtl="0">
              <a:lnSpc>
                <a:spcPct val="100000"/>
              </a:lnSpc>
              <a:spcBef>
                <a:spcPts val="0"/>
              </a:spcBef>
              <a:spcAft>
                <a:spcPts val="0"/>
              </a:spcAft>
              <a:buClr>
                <a:schemeClr val="dk2"/>
              </a:buClr>
              <a:buSzPts val="1800"/>
              <a:buFont typeface="Times New Roman"/>
              <a:buChar char="●"/>
            </a:pPr>
            <a:r>
              <a:rPr lang="en" sz="1800">
                <a:solidFill>
                  <a:schemeClr val="dk2"/>
                </a:solidFill>
                <a:highlight>
                  <a:srgbClr val="FFFFFF"/>
                </a:highlight>
                <a:latin typeface="Times New Roman"/>
                <a:ea typeface="Times New Roman"/>
                <a:cs typeface="Times New Roman"/>
                <a:sym typeface="Times New Roman"/>
              </a:rPr>
              <a:t>Take Shower.</a:t>
            </a:r>
            <a:endParaRPr sz="1800">
              <a:solidFill>
                <a:schemeClr val="dk2"/>
              </a:solidFill>
              <a:highlight>
                <a:srgbClr val="FFFFFF"/>
              </a:highlight>
              <a:latin typeface="Times New Roman"/>
              <a:ea typeface="Times New Roman"/>
              <a:cs typeface="Times New Roman"/>
              <a:sym typeface="Times New Roman"/>
            </a:endParaRPr>
          </a:p>
          <a:p>
            <a:pPr marL="457200" lvl="0" indent="-342900" algn="l" rtl="0">
              <a:lnSpc>
                <a:spcPct val="100000"/>
              </a:lnSpc>
              <a:spcBef>
                <a:spcPts val="0"/>
              </a:spcBef>
              <a:spcAft>
                <a:spcPts val="0"/>
              </a:spcAft>
              <a:buClr>
                <a:schemeClr val="dk2"/>
              </a:buClr>
              <a:buSzPts val="1800"/>
              <a:buFont typeface="Times New Roman"/>
              <a:buChar char="●"/>
            </a:pPr>
            <a:r>
              <a:rPr lang="en" sz="1800">
                <a:solidFill>
                  <a:schemeClr val="dk2"/>
                </a:solidFill>
                <a:highlight>
                  <a:srgbClr val="FFFFFF"/>
                </a:highlight>
                <a:latin typeface="Times New Roman"/>
                <a:ea typeface="Times New Roman"/>
                <a:cs typeface="Times New Roman"/>
                <a:sym typeface="Times New Roman"/>
              </a:rPr>
              <a:t>Get Dressed.</a:t>
            </a:r>
            <a:endParaRPr sz="1800">
              <a:solidFill>
                <a:schemeClr val="dk2"/>
              </a:solidFill>
              <a:highlight>
                <a:srgbClr val="FFFFFF"/>
              </a:highlight>
              <a:latin typeface="Times New Roman"/>
              <a:ea typeface="Times New Roman"/>
              <a:cs typeface="Times New Roman"/>
              <a:sym typeface="Times New Roman"/>
            </a:endParaRPr>
          </a:p>
        </p:txBody>
      </p:sp>
      <p:sp>
        <p:nvSpPr>
          <p:cNvPr id="234" name="Google Shape;234;p39"/>
          <p:cNvSpPr txBox="1">
            <a:spLocks noGrp="1"/>
          </p:cNvSpPr>
          <p:nvPr>
            <p:ph type="body" idx="2"/>
          </p:nvPr>
        </p:nvSpPr>
        <p:spPr>
          <a:xfrm>
            <a:off x="4694250" y="2766150"/>
            <a:ext cx="3999900" cy="1863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solidFill>
                  <a:schemeClr val="dk2"/>
                </a:solidFill>
                <a:highlight>
                  <a:srgbClr val="FFFFFF"/>
                </a:highlight>
                <a:latin typeface="Times New Roman"/>
                <a:ea typeface="Times New Roman"/>
                <a:cs typeface="Times New Roman"/>
                <a:sym typeface="Times New Roman"/>
              </a:rPr>
              <a:t>Sequence 2:</a:t>
            </a:r>
            <a:endParaRPr sz="1800">
              <a:solidFill>
                <a:schemeClr val="dk2"/>
              </a:solidFill>
              <a:highlight>
                <a:srgbClr val="FFFFFF"/>
              </a:highlight>
              <a:latin typeface="Times New Roman"/>
              <a:ea typeface="Times New Roman"/>
              <a:cs typeface="Times New Roman"/>
              <a:sym typeface="Times New Roman"/>
            </a:endParaRPr>
          </a:p>
          <a:p>
            <a:pPr marL="457200" lvl="0" indent="-342900" algn="l" rtl="0">
              <a:lnSpc>
                <a:spcPct val="100000"/>
              </a:lnSpc>
              <a:spcBef>
                <a:spcPts val="1600"/>
              </a:spcBef>
              <a:spcAft>
                <a:spcPts val="0"/>
              </a:spcAft>
              <a:buClr>
                <a:schemeClr val="dk2"/>
              </a:buClr>
              <a:buSzPts val="1800"/>
              <a:buFont typeface="Times New Roman"/>
              <a:buChar char="●"/>
            </a:pPr>
            <a:r>
              <a:rPr lang="en" sz="1800">
                <a:solidFill>
                  <a:schemeClr val="dk2"/>
                </a:solidFill>
                <a:highlight>
                  <a:srgbClr val="FFFFFF"/>
                </a:highlight>
                <a:latin typeface="Times New Roman"/>
                <a:ea typeface="Times New Roman"/>
                <a:cs typeface="Times New Roman"/>
                <a:sym typeface="Times New Roman"/>
              </a:rPr>
              <a:t>Get out of Bed.</a:t>
            </a:r>
            <a:endParaRPr sz="1800">
              <a:solidFill>
                <a:schemeClr val="dk2"/>
              </a:solidFill>
              <a:highlight>
                <a:srgbClr val="FFFFFF"/>
              </a:highlight>
              <a:latin typeface="Times New Roman"/>
              <a:ea typeface="Times New Roman"/>
              <a:cs typeface="Times New Roman"/>
              <a:sym typeface="Times New Roman"/>
            </a:endParaRPr>
          </a:p>
          <a:p>
            <a:pPr marL="457200" lvl="0" indent="-342900" algn="l" rtl="0">
              <a:lnSpc>
                <a:spcPct val="100000"/>
              </a:lnSpc>
              <a:spcBef>
                <a:spcPts val="0"/>
              </a:spcBef>
              <a:spcAft>
                <a:spcPts val="0"/>
              </a:spcAft>
              <a:buClr>
                <a:schemeClr val="dk2"/>
              </a:buClr>
              <a:buSzPts val="1800"/>
              <a:buFont typeface="Times New Roman"/>
              <a:buChar char="●"/>
            </a:pPr>
            <a:r>
              <a:rPr lang="en" sz="1800">
                <a:solidFill>
                  <a:schemeClr val="dk2"/>
                </a:solidFill>
                <a:highlight>
                  <a:srgbClr val="FFFFFF"/>
                </a:highlight>
                <a:latin typeface="Times New Roman"/>
                <a:ea typeface="Times New Roman"/>
                <a:cs typeface="Times New Roman"/>
                <a:sym typeface="Times New Roman"/>
              </a:rPr>
              <a:t>Get Dressed.</a:t>
            </a:r>
            <a:endParaRPr sz="1800">
              <a:solidFill>
                <a:schemeClr val="dk2"/>
              </a:solidFill>
              <a:highlight>
                <a:srgbClr val="FFFFFF"/>
              </a:highlight>
              <a:latin typeface="Times New Roman"/>
              <a:ea typeface="Times New Roman"/>
              <a:cs typeface="Times New Roman"/>
              <a:sym typeface="Times New Roman"/>
            </a:endParaRPr>
          </a:p>
          <a:p>
            <a:pPr marL="457200" lvl="0" indent="-342900" algn="l" rtl="0">
              <a:lnSpc>
                <a:spcPct val="100000"/>
              </a:lnSpc>
              <a:spcBef>
                <a:spcPts val="0"/>
              </a:spcBef>
              <a:spcAft>
                <a:spcPts val="0"/>
              </a:spcAft>
              <a:buClr>
                <a:schemeClr val="dk2"/>
              </a:buClr>
              <a:buSzPts val="1800"/>
              <a:buFont typeface="Times New Roman"/>
              <a:buChar char="●"/>
            </a:pPr>
            <a:r>
              <a:rPr lang="en" sz="1800">
                <a:solidFill>
                  <a:schemeClr val="dk2"/>
                </a:solidFill>
                <a:highlight>
                  <a:srgbClr val="FFFFFF"/>
                </a:highlight>
                <a:latin typeface="Times New Roman"/>
                <a:ea typeface="Times New Roman"/>
                <a:cs typeface="Times New Roman"/>
                <a:sym typeface="Times New Roman"/>
              </a:rPr>
              <a:t>Take Shower.</a:t>
            </a:r>
            <a:endParaRPr sz="1800">
              <a:solidFill>
                <a:schemeClr val="dk2"/>
              </a:solidFill>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800">
              <a:solidFill>
                <a:schemeClr val="dk2"/>
              </a:solidFill>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800">
                <a:solidFill>
                  <a:schemeClr val="dk2"/>
                </a:solidFill>
                <a:highlight>
                  <a:srgbClr val="FFFFFF"/>
                </a:highlight>
                <a:latin typeface="Times New Roman"/>
                <a:ea typeface="Times New Roman"/>
                <a:cs typeface="Times New Roman"/>
                <a:sym typeface="Times New Roman"/>
              </a:rPr>
              <a:t>What would be the result?</a:t>
            </a:r>
            <a:endParaRPr sz="1800">
              <a:solidFill>
                <a:schemeClr val="dk2"/>
              </a:solidFill>
              <a:latin typeface="Times New Roman"/>
              <a:ea typeface="Times New Roman"/>
              <a:cs typeface="Times New Roman"/>
              <a:sym typeface="Times New Roman"/>
            </a:endParaRPr>
          </a:p>
        </p:txBody>
      </p:sp>
      <p:sp>
        <p:nvSpPr>
          <p:cNvPr id="235" name="Google Shape;235;p39"/>
          <p:cNvSpPr txBox="1"/>
          <p:nvPr/>
        </p:nvSpPr>
        <p:spPr>
          <a:xfrm>
            <a:off x="588775" y="1999625"/>
            <a:ext cx="77652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600"/>
              </a:spcAft>
              <a:buNone/>
            </a:pPr>
            <a:r>
              <a:rPr lang="en" sz="1800">
                <a:solidFill>
                  <a:schemeClr val="dk2"/>
                </a:solidFill>
                <a:highlight>
                  <a:srgbClr val="FFFFFF"/>
                </a:highlight>
                <a:latin typeface="Times New Roman"/>
                <a:ea typeface="Times New Roman"/>
                <a:cs typeface="Times New Roman"/>
                <a:sym typeface="Times New Roman"/>
              </a:rPr>
              <a:t>Algorithm for getting out of bed and prepare to go to college.</a:t>
            </a:r>
            <a:endParaRPr>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Example 1:</a:t>
            </a:r>
            <a:endParaRPr>
              <a:latin typeface="Times New Roman"/>
              <a:ea typeface="Times New Roman"/>
              <a:cs typeface="Times New Roman"/>
              <a:sym typeface="Times New Roman"/>
            </a:endParaRPr>
          </a:p>
        </p:txBody>
      </p:sp>
      <p:sp>
        <p:nvSpPr>
          <p:cNvPr id="241" name="Google Shape;241;p40"/>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2"/>
                </a:solidFill>
                <a:latin typeface="Times New Roman"/>
                <a:ea typeface="Times New Roman"/>
                <a:cs typeface="Times New Roman"/>
                <a:sym typeface="Times New Roman"/>
              </a:rPr>
              <a:t>Que: Suppose we want to find the average of three numbers, the algorithm is as follows?</a:t>
            </a:r>
            <a:endParaRPr>
              <a:solidFill>
                <a:schemeClr val="dk2"/>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a:solidFill>
                  <a:schemeClr val="dk2"/>
                </a:solidFill>
                <a:latin typeface="Times New Roman"/>
                <a:ea typeface="Times New Roman"/>
                <a:cs typeface="Times New Roman"/>
                <a:sym typeface="Times New Roman"/>
              </a:rPr>
              <a:t>Ans:</a:t>
            </a:r>
            <a:endParaRPr>
              <a:solidFill>
                <a:schemeClr val="dk2"/>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a:solidFill>
                  <a:schemeClr val="dk2"/>
                </a:solidFill>
                <a:latin typeface="Times New Roman"/>
                <a:ea typeface="Times New Roman"/>
                <a:cs typeface="Times New Roman"/>
                <a:sym typeface="Times New Roman"/>
              </a:rPr>
              <a:t>Step 1: Read the numbers a, b, c</a:t>
            </a:r>
            <a:endParaRPr>
              <a:solidFill>
                <a:schemeClr val="dk2"/>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a:solidFill>
                  <a:schemeClr val="dk2"/>
                </a:solidFill>
                <a:latin typeface="Times New Roman"/>
                <a:ea typeface="Times New Roman"/>
                <a:cs typeface="Times New Roman"/>
                <a:sym typeface="Times New Roman"/>
              </a:rPr>
              <a:t>Step 2: Compute the sum of a, b and c</a:t>
            </a:r>
            <a:endParaRPr>
              <a:solidFill>
                <a:schemeClr val="dk2"/>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a:solidFill>
                  <a:schemeClr val="dk2"/>
                </a:solidFill>
                <a:latin typeface="Times New Roman"/>
                <a:ea typeface="Times New Roman"/>
                <a:cs typeface="Times New Roman"/>
                <a:sym typeface="Times New Roman"/>
              </a:rPr>
              <a:t>Step 3: Divide the sum by 3</a:t>
            </a:r>
            <a:endParaRPr>
              <a:solidFill>
                <a:schemeClr val="dk2"/>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a:solidFill>
                  <a:schemeClr val="dk2"/>
                </a:solidFill>
                <a:latin typeface="Times New Roman"/>
                <a:ea typeface="Times New Roman"/>
                <a:cs typeface="Times New Roman"/>
                <a:sym typeface="Times New Roman"/>
              </a:rPr>
              <a:t>Step 4: Store the result in variable d</a:t>
            </a:r>
            <a:endParaRPr>
              <a:solidFill>
                <a:schemeClr val="dk2"/>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a:solidFill>
                  <a:schemeClr val="dk2"/>
                </a:solidFill>
                <a:latin typeface="Times New Roman"/>
                <a:ea typeface="Times New Roman"/>
                <a:cs typeface="Times New Roman"/>
                <a:sym typeface="Times New Roman"/>
              </a:rPr>
              <a:t>Step 5: Print the value of d</a:t>
            </a:r>
            <a:endParaRPr>
              <a:solidFill>
                <a:schemeClr val="dk2"/>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a:solidFill>
                  <a:schemeClr val="dk2"/>
                </a:solidFill>
                <a:latin typeface="Times New Roman"/>
                <a:ea typeface="Times New Roman"/>
                <a:cs typeface="Times New Roman"/>
                <a:sym typeface="Times New Roman"/>
              </a:rPr>
              <a:t>Step 6: End of the program</a:t>
            </a:r>
            <a:endParaRPr>
              <a:solidFill>
                <a:schemeClr val="dk2"/>
              </a:solidFill>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Example 2:</a:t>
            </a:r>
            <a:endParaRPr>
              <a:latin typeface="Times New Roman"/>
              <a:ea typeface="Times New Roman"/>
              <a:cs typeface="Times New Roman"/>
              <a:sym typeface="Times New Roman"/>
            </a:endParaRPr>
          </a:p>
        </p:txBody>
      </p:sp>
      <p:sp>
        <p:nvSpPr>
          <p:cNvPr id="247" name="Google Shape;247;p41"/>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2"/>
                </a:solidFill>
                <a:latin typeface="Times New Roman"/>
                <a:ea typeface="Times New Roman"/>
                <a:cs typeface="Times New Roman"/>
                <a:sym typeface="Times New Roman"/>
              </a:rPr>
              <a:t>Que: Write an algorithm to calculate the simple interest using the formula.</a:t>
            </a:r>
            <a:endParaRPr>
              <a:solidFill>
                <a:schemeClr val="dk2"/>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a:solidFill>
                  <a:schemeClr val="dk2"/>
                </a:solidFill>
                <a:latin typeface="Times New Roman"/>
                <a:ea typeface="Times New Roman"/>
                <a:cs typeface="Times New Roman"/>
                <a:sym typeface="Times New Roman"/>
              </a:rPr>
              <a:t>Simple interest = P*N* R/100, where P is Principle Amount, N is the number of years and R is the rate of interest ?</a:t>
            </a:r>
            <a:endParaRPr>
              <a:solidFill>
                <a:schemeClr val="dk2"/>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a:solidFill>
                  <a:schemeClr val="dk2"/>
                </a:solidFill>
                <a:latin typeface="Times New Roman"/>
                <a:ea typeface="Times New Roman"/>
                <a:cs typeface="Times New Roman"/>
                <a:sym typeface="Times New Roman"/>
              </a:rPr>
              <a:t>Ans:</a:t>
            </a:r>
            <a:endParaRPr>
              <a:solidFill>
                <a:schemeClr val="dk2"/>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a:solidFill>
                  <a:schemeClr val="dk2"/>
                </a:solidFill>
                <a:latin typeface="Times New Roman"/>
                <a:ea typeface="Times New Roman"/>
                <a:cs typeface="Times New Roman"/>
                <a:sym typeface="Times New Roman"/>
              </a:rPr>
              <a:t>Step 1: Read the three input quantities’ P, N and R.</a:t>
            </a:r>
            <a:endParaRPr>
              <a:solidFill>
                <a:schemeClr val="dk2"/>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a:solidFill>
                  <a:schemeClr val="dk2"/>
                </a:solidFill>
                <a:latin typeface="Times New Roman"/>
                <a:ea typeface="Times New Roman"/>
                <a:cs typeface="Times New Roman"/>
                <a:sym typeface="Times New Roman"/>
              </a:rPr>
              <a:t>Step 2 : Calculate simple interest as</a:t>
            </a:r>
            <a:endParaRPr>
              <a:solidFill>
                <a:schemeClr val="dk2"/>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a:solidFill>
                  <a:schemeClr val="dk2"/>
                </a:solidFill>
                <a:latin typeface="Times New Roman"/>
                <a:ea typeface="Times New Roman"/>
                <a:cs typeface="Times New Roman"/>
                <a:sym typeface="Times New Roman"/>
              </a:rPr>
              <a:t>Simple interest = P* N* R/100</a:t>
            </a:r>
            <a:endParaRPr>
              <a:solidFill>
                <a:schemeClr val="dk2"/>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a:solidFill>
                  <a:schemeClr val="dk2"/>
                </a:solidFill>
                <a:latin typeface="Times New Roman"/>
                <a:ea typeface="Times New Roman"/>
                <a:cs typeface="Times New Roman"/>
                <a:sym typeface="Times New Roman"/>
              </a:rPr>
              <a:t>Step 3: Print simple interest.</a:t>
            </a:r>
            <a:endParaRPr>
              <a:solidFill>
                <a:schemeClr val="dk2"/>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a:solidFill>
                  <a:schemeClr val="dk2"/>
                </a:solidFill>
                <a:latin typeface="Times New Roman"/>
                <a:ea typeface="Times New Roman"/>
                <a:cs typeface="Times New Roman"/>
                <a:sym typeface="Times New Roman"/>
              </a:rPr>
              <a:t>Step 4: Stop.</a:t>
            </a:r>
            <a:endParaRPr>
              <a:solidFill>
                <a:schemeClr val="dk2"/>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Textbooks</a:t>
            </a:r>
            <a:endParaRPr>
              <a:latin typeface="Times New Roman"/>
              <a:ea typeface="Times New Roman"/>
              <a:cs typeface="Times New Roman"/>
              <a:sym typeface="Times New Roman"/>
            </a:endParaRPr>
          </a:p>
        </p:txBody>
      </p:sp>
      <p:sp>
        <p:nvSpPr>
          <p:cNvPr id="82" name="Google Shape;82;p15"/>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457200" lvl="0" indent="-330200" algn="l" rtl="0">
              <a:spcBef>
                <a:spcPts val="0"/>
              </a:spcBef>
              <a:spcAft>
                <a:spcPts val="0"/>
              </a:spcAft>
              <a:buSzPts val="1600"/>
              <a:buFont typeface="Times New Roman"/>
              <a:buChar char="●"/>
            </a:pPr>
            <a:r>
              <a:rPr lang="en" sz="1600">
                <a:latin typeface="Times New Roman"/>
                <a:ea typeface="Times New Roman"/>
                <a:cs typeface="Times New Roman"/>
                <a:sym typeface="Times New Roman"/>
              </a:rPr>
              <a:t>Dromey R G, “How to Solve it by Computer”, PHI </a:t>
            </a:r>
            <a:endParaRPr sz="1600">
              <a:latin typeface="Times New Roman"/>
              <a:ea typeface="Times New Roman"/>
              <a:cs typeface="Times New Roman"/>
              <a:sym typeface="Times New Roman"/>
            </a:endParaRPr>
          </a:p>
          <a:p>
            <a:pPr marL="457200" lvl="0" indent="-330200" algn="l" rtl="0">
              <a:spcBef>
                <a:spcPts val="1600"/>
              </a:spcBef>
              <a:spcAft>
                <a:spcPts val="0"/>
              </a:spcAft>
              <a:buSzPts val="1600"/>
              <a:buFont typeface="Times New Roman"/>
              <a:buChar char="●"/>
            </a:pPr>
            <a:r>
              <a:rPr lang="en" sz="1600">
                <a:latin typeface="Times New Roman"/>
                <a:ea typeface="Times New Roman"/>
                <a:cs typeface="Times New Roman"/>
                <a:sym typeface="Times New Roman"/>
              </a:rPr>
              <a:t>C. Dierbach, Introduction to Computer Science Using PYTHON: A Computational Problem Solving Focus (1 ed.), Wiley, 2015. ISBN 978-0470555156.</a:t>
            </a:r>
            <a:endParaRPr sz="1600">
              <a:latin typeface="Times New Roman"/>
              <a:ea typeface="Times New Roman"/>
              <a:cs typeface="Times New Roman"/>
              <a:sym typeface="Times New Roman"/>
            </a:endParaRPr>
          </a:p>
          <a:p>
            <a:pPr marL="457200" lvl="0" indent="-330200" algn="l" rtl="0">
              <a:spcBef>
                <a:spcPts val="1600"/>
              </a:spcBef>
              <a:spcAft>
                <a:spcPts val="0"/>
              </a:spcAft>
              <a:buSzPts val="1600"/>
              <a:buFont typeface="Times New Roman"/>
              <a:buChar char="●"/>
            </a:pPr>
            <a:r>
              <a:rPr lang="en" sz="1600">
                <a:latin typeface="Times New Roman"/>
                <a:ea typeface="Times New Roman"/>
                <a:cs typeface="Times New Roman"/>
                <a:sym typeface="Times New Roman"/>
              </a:rPr>
              <a:t>A.R. Bradley, "Programming for Engineers", Springer, 2011 </a:t>
            </a:r>
            <a:endParaRPr sz="1600">
              <a:latin typeface="Times New Roman"/>
              <a:ea typeface="Times New Roman"/>
              <a:cs typeface="Times New Roman"/>
              <a:sym typeface="Times New Roman"/>
            </a:endParaRPr>
          </a:p>
          <a:p>
            <a:pPr marL="457200" lvl="0" indent="-330200" algn="l" rtl="0">
              <a:spcBef>
                <a:spcPts val="1600"/>
              </a:spcBef>
              <a:spcAft>
                <a:spcPts val="1600"/>
              </a:spcAft>
              <a:buSzPts val="1600"/>
              <a:buFont typeface="Times New Roman"/>
              <a:buChar char="●"/>
            </a:pPr>
            <a:r>
              <a:rPr lang="en" sz="1600">
                <a:latin typeface="Times New Roman"/>
                <a:ea typeface="Times New Roman"/>
                <a:cs typeface="Times New Roman"/>
                <a:sym typeface="Times New Roman"/>
              </a:rPr>
              <a:t>Yashavant Kanetkar, Let Us Python (1 ed.), BPB Publishers, 2019. ISBN 978-9388511568.</a:t>
            </a:r>
            <a:endParaRPr sz="1600">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2"/>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Example 3:</a:t>
            </a:r>
            <a:endParaRPr>
              <a:latin typeface="Times New Roman"/>
              <a:ea typeface="Times New Roman"/>
              <a:cs typeface="Times New Roman"/>
              <a:sym typeface="Times New Roman"/>
            </a:endParaRPr>
          </a:p>
        </p:txBody>
      </p:sp>
      <p:sp>
        <p:nvSpPr>
          <p:cNvPr id="253" name="Google Shape;253;p42"/>
          <p:cNvSpPr txBox="1">
            <a:spLocks noGrp="1"/>
          </p:cNvSpPr>
          <p:nvPr>
            <p:ph type="body" idx="1"/>
          </p:nvPr>
        </p:nvSpPr>
        <p:spPr>
          <a:xfrm>
            <a:off x="471900" y="1919075"/>
            <a:ext cx="8222100" cy="711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2"/>
                </a:solidFill>
                <a:latin typeface="Times New Roman"/>
                <a:ea typeface="Times New Roman"/>
                <a:cs typeface="Times New Roman"/>
                <a:sym typeface="Times New Roman"/>
              </a:rPr>
              <a:t>Que: Write an algorithm to calculate the perimeter and area of rectangle. Given its length and width?</a:t>
            </a:r>
            <a:endParaRPr>
              <a:solidFill>
                <a:schemeClr val="dk2"/>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a:solidFill>
                <a:schemeClr val="dk2"/>
              </a:solidFill>
              <a:latin typeface="Times New Roman"/>
              <a:ea typeface="Times New Roman"/>
              <a:cs typeface="Times New Roman"/>
              <a:sym typeface="Times New Roman"/>
            </a:endParaRPr>
          </a:p>
        </p:txBody>
      </p:sp>
      <p:sp>
        <p:nvSpPr>
          <p:cNvPr id="254" name="Google Shape;254;p42"/>
          <p:cNvSpPr txBox="1">
            <a:spLocks noGrp="1"/>
          </p:cNvSpPr>
          <p:nvPr>
            <p:ph type="body" idx="1"/>
          </p:nvPr>
        </p:nvSpPr>
        <p:spPr>
          <a:xfrm>
            <a:off x="471900" y="2528675"/>
            <a:ext cx="8222100" cy="26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2"/>
                </a:solidFill>
                <a:latin typeface="Times New Roman"/>
                <a:ea typeface="Times New Roman"/>
                <a:cs typeface="Times New Roman"/>
                <a:sym typeface="Times New Roman"/>
              </a:rPr>
              <a:t>Ans: </a:t>
            </a:r>
            <a:endParaRPr>
              <a:solidFill>
                <a:schemeClr val="dk2"/>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a:solidFill>
                  <a:schemeClr val="dk2"/>
                </a:solidFill>
                <a:latin typeface="Times New Roman"/>
                <a:ea typeface="Times New Roman"/>
                <a:cs typeface="Times New Roman"/>
                <a:sym typeface="Times New Roman"/>
              </a:rPr>
              <a:t>Step 1: Read length of the rectangle, l</a:t>
            </a:r>
            <a:endParaRPr>
              <a:solidFill>
                <a:schemeClr val="dk2"/>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a:solidFill>
                  <a:schemeClr val="dk2"/>
                </a:solidFill>
                <a:latin typeface="Times New Roman"/>
                <a:ea typeface="Times New Roman"/>
                <a:cs typeface="Times New Roman"/>
                <a:sym typeface="Times New Roman"/>
              </a:rPr>
              <a:t>Step 2: Read width of the rectangle, w</a:t>
            </a:r>
            <a:endParaRPr>
              <a:solidFill>
                <a:schemeClr val="dk2"/>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a:solidFill>
                  <a:schemeClr val="dk2"/>
                </a:solidFill>
                <a:latin typeface="Times New Roman"/>
                <a:ea typeface="Times New Roman"/>
                <a:cs typeface="Times New Roman"/>
                <a:sym typeface="Times New Roman"/>
              </a:rPr>
              <a:t>Step 3: Calculate perimeter of the rectangle (p) using the formula p = 2* (l +w)</a:t>
            </a:r>
            <a:endParaRPr>
              <a:solidFill>
                <a:schemeClr val="dk2"/>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a:solidFill>
                  <a:schemeClr val="dk2"/>
                </a:solidFill>
                <a:latin typeface="Times New Roman"/>
                <a:ea typeface="Times New Roman"/>
                <a:cs typeface="Times New Roman"/>
                <a:sym typeface="Times New Roman"/>
              </a:rPr>
              <a:t>Step 4: Calculate area of the rectangle (ar) using the formula ar = l * w</a:t>
            </a:r>
            <a:endParaRPr>
              <a:solidFill>
                <a:schemeClr val="dk2"/>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a:solidFill>
                  <a:schemeClr val="dk2"/>
                </a:solidFill>
                <a:latin typeface="Times New Roman"/>
                <a:ea typeface="Times New Roman"/>
                <a:cs typeface="Times New Roman"/>
                <a:sym typeface="Times New Roman"/>
              </a:rPr>
              <a:t>Step 5: Print perimeter, p</a:t>
            </a:r>
            <a:endParaRPr>
              <a:solidFill>
                <a:schemeClr val="dk2"/>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a:solidFill>
                  <a:schemeClr val="dk2"/>
                </a:solidFill>
                <a:latin typeface="Times New Roman"/>
                <a:ea typeface="Times New Roman"/>
                <a:cs typeface="Times New Roman"/>
                <a:sym typeface="Times New Roman"/>
              </a:rPr>
              <a:t>Step 6: Print area. ar</a:t>
            </a:r>
            <a:endParaRPr>
              <a:solidFill>
                <a:schemeClr val="dk2"/>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a:solidFill>
                  <a:schemeClr val="dk2"/>
                </a:solidFill>
                <a:latin typeface="Times New Roman"/>
                <a:ea typeface="Times New Roman"/>
                <a:cs typeface="Times New Roman"/>
                <a:sym typeface="Times New Roman"/>
              </a:rPr>
              <a:t>Step 7: Stop.</a:t>
            </a:r>
            <a:endParaRPr>
              <a:solidFill>
                <a:schemeClr val="dk2"/>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a:solidFill>
                <a:schemeClr val="dk2"/>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4"/>
                                        </p:tgtEl>
                                        <p:attrNameLst>
                                          <p:attrName>style.visibility</p:attrName>
                                        </p:attrNameLst>
                                      </p:cBhvr>
                                      <p:to>
                                        <p:strVal val="visible"/>
                                      </p:to>
                                    </p:set>
                                    <p:animEffect transition="in" filter="fade">
                                      <p:cBhvr>
                                        <p:cTn id="7" dur="1000"/>
                                        <p:tgtEl>
                                          <p:spTgt spid="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Example 4:</a:t>
            </a:r>
            <a:endParaRPr>
              <a:latin typeface="Times New Roman"/>
              <a:ea typeface="Times New Roman"/>
              <a:cs typeface="Times New Roman"/>
              <a:sym typeface="Times New Roman"/>
            </a:endParaRPr>
          </a:p>
        </p:txBody>
      </p:sp>
      <p:sp>
        <p:nvSpPr>
          <p:cNvPr id="260" name="Google Shape;260;p43"/>
          <p:cNvSpPr txBox="1">
            <a:spLocks noGrp="1"/>
          </p:cNvSpPr>
          <p:nvPr>
            <p:ph type="body" idx="1"/>
          </p:nvPr>
        </p:nvSpPr>
        <p:spPr>
          <a:xfrm>
            <a:off x="471900" y="1919075"/>
            <a:ext cx="8222100" cy="711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2"/>
                </a:solidFill>
                <a:latin typeface="Times New Roman"/>
                <a:ea typeface="Times New Roman"/>
                <a:cs typeface="Times New Roman"/>
                <a:sym typeface="Times New Roman"/>
              </a:rPr>
              <a:t>Que: Write down an algorithm to find the largest data value of a set of given data value?</a:t>
            </a:r>
            <a:endParaRPr>
              <a:solidFill>
                <a:schemeClr val="dk2"/>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a:solidFill>
                <a:schemeClr val="dk2"/>
              </a:solidFill>
              <a:latin typeface="Times New Roman"/>
              <a:ea typeface="Times New Roman"/>
              <a:cs typeface="Times New Roman"/>
              <a:sym typeface="Times New Roman"/>
            </a:endParaRPr>
          </a:p>
        </p:txBody>
      </p:sp>
      <p:sp>
        <p:nvSpPr>
          <p:cNvPr id="261" name="Google Shape;261;p43"/>
          <p:cNvSpPr txBox="1">
            <a:spLocks noGrp="1"/>
          </p:cNvSpPr>
          <p:nvPr>
            <p:ph type="body" idx="1"/>
          </p:nvPr>
        </p:nvSpPr>
        <p:spPr>
          <a:xfrm>
            <a:off x="471900" y="2528675"/>
            <a:ext cx="4568100" cy="26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2"/>
                </a:solidFill>
                <a:latin typeface="Times New Roman"/>
                <a:ea typeface="Times New Roman"/>
                <a:cs typeface="Times New Roman"/>
                <a:sym typeface="Times New Roman"/>
              </a:rPr>
              <a:t>Ans: </a:t>
            </a:r>
            <a:endParaRPr>
              <a:solidFill>
                <a:schemeClr val="dk2"/>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a:solidFill>
                  <a:schemeClr val="dk2"/>
                </a:solidFill>
                <a:latin typeface="Times New Roman"/>
                <a:ea typeface="Times New Roman"/>
                <a:cs typeface="Times New Roman"/>
                <a:sym typeface="Times New Roman"/>
              </a:rPr>
              <a:t>Step 1: LARGE = 0</a:t>
            </a:r>
            <a:endParaRPr>
              <a:solidFill>
                <a:schemeClr val="dk2"/>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a:solidFill>
                  <a:schemeClr val="dk2"/>
                </a:solidFill>
                <a:latin typeface="Times New Roman"/>
                <a:ea typeface="Times New Roman"/>
                <a:cs typeface="Times New Roman"/>
                <a:sym typeface="Times New Roman"/>
              </a:rPr>
              <a:t>Step 2: read NUM = 10 </a:t>
            </a:r>
            <a:endParaRPr>
              <a:solidFill>
                <a:schemeClr val="dk2"/>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a:solidFill>
                  <a:schemeClr val="dk2"/>
                </a:solidFill>
                <a:latin typeface="Times New Roman"/>
                <a:ea typeface="Times New Roman"/>
                <a:cs typeface="Times New Roman"/>
                <a:sym typeface="Times New Roman"/>
              </a:rPr>
              <a:t>Step 3: While 10 &gt; = 0 do (true)</a:t>
            </a:r>
            <a:endParaRPr>
              <a:solidFill>
                <a:schemeClr val="dk2"/>
              </a:solidFill>
              <a:latin typeface="Times New Roman"/>
              <a:ea typeface="Times New Roman"/>
              <a:cs typeface="Times New Roman"/>
              <a:sym typeface="Times New Roman"/>
            </a:endParaRPr>
          </a:p>
          <a:p>
            <a:pPr marL="0" lvl="0" indent="457200" algn="l" rtl="0">
              <a:lnSpc>
                <a:spcPct val="115000"/>
              </a:lnSpc>
              <a:spcBef>
                <a:spcPts val="0"/>
              </a:spcBef>
              <a:spcAft>
                <a:spcPts val="0"/>
              </a:spcAft>
              <a:buNone/>
            </a:pPr>
            <a:r>
              <a:rPr lang="en">
                <a:solidFill>
                  <a:schemeClr val="dk2"/>
                </a:solidFill>
                <a:latin typeface="Times New Roman"/>
                <a:ea typeface="Times New Roman"/>
                <a:cs typeface="Times New Roman"/>
                <a:sym typeface="Times New Roman"/>
              </a:rPr>
              <a:t>3.1 if NUM &gt; LARGE (25&gt;10) true</a:t>
            </a:r>
            <a:endParaRPr>
              <a:solidFill>
                <a:schemeClr val="dk2"/>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a:solidFill>
                  <a:schemeClr val="dk2"/>
                </a:solidFill>
                <a:latin typeface="Times New Roman"/>
                <a:ea typeface="Times New Roman"/>
                <a:cs typeface="Times New Roman"/>
                <a:sym typeface="Times New Roman"/>
              </a:rPr>
              <a:t>       		3.1.1 then   </a:t>
            </a:r>
            <a:endParaRPr>
              <a:solidFill>
                <a:schemeClr val="dk2"/>
              </a:solidFill>
              <a:latin typeface="Times New Roman"/>
              <a:ea typeface="Times New Roman"/>
              <a:cs typeface="Times New Roman"/>
              <a:sym typeface="Times New Roman"/>
            </a:endParaRPr>
          </a:p>
          <a:p>
            <a:pPr marL="914400" lvl="0" indent="457200" algn="l" rtl="0">
              <a:lnSpc>
                <a:spcPct val="115000"/>
              </a:lnSpc>
              <a:spcBef>
                <a:spcPts val="0"/>
              </a:spcBef>
              <a:spcAft>
                <a:spcPts val="0"/>
              </a:spcAft>
              <a:buNone/>
            </a:pPr>
            <a:r>
              <a:rPr lang="en">
                <a:solidFill>
                  <a:schemeClr val="dk2"/>
                </a:solidFill>
                <a:latin typeface="Times New Roman"/>
                <a:ea typeface="Times New Roman"/>
                <a:cs typeface="Times New Roman"/>
                <a:sym typeface="Times New Roman"/>
              </a:rPr>
              <a:t>3.1.1.1 LARGE = 25</a:t>
            </a:r>
            <a:endParaRPr>
              <a:solidFill>
                <a:schemeClr val="dk2"/>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a:solidFill>
                  <a:schemeClr val="dk2"/>
                </a:solidFill>
                <a:latin typeface="Times New Roman"/>
                <a:ea typeface="Times New Roman"/>
                <a:cs typeface="Times New Roman"/>
                <a:sym typeface="Times New Roman"/>
              </a:rPr>
              <a:t>3.2. Read NUM = 25</a:t>
            </a:r>
            <a:endParaRPr>
              <a:solidFill>
                <a:schemeClr val="dk2"/>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a:solidFill>
                <a:schemeClr val="dk2"/>
              </a:solidFill>
              <a:latin typeface="Times New Roman"/>
              <a:ea typeface="Times New Roman"/>
              <a:cs typeface="Times New Roman"/>
              <a:sym typeface="Times New Roman"/>
            </a:endParaRPr>
          </a:p>
        </p:txBody>
      </p:sp>
      <p:sp>
        <p:nvSpPr>
          <p:cNvPr id="262" name="Google Shape;262;p43"/>
          <p:cNvSpPr txBox="1"/>
          <p:nvPr/>
        </p:nvSpPr>
        <p:spPr>
          <a:xfrm>
            <a:off x="4691775" y="2774100"/>
            <a:ext cx="4459200" cy="78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dk2"/>
                </a:solidFill>
                <a:latin typeface="Times New Roman"/>
                <a:ea typeface="Times New Roman"/>
                <a:cs typeface="Times New Roman"/>
                <a:sym typeface="Times New Roman"/>
              </a:rPr>
              <a:t>Step 4: Write “largest data value is”, LARGE</a:t>
            </a:r>
            <a:endParaRPr sz="1800">
              <a:solidFill>
                <a:schemeClr val="dk2"/>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800">
                <a:solidFill>
                  <a:schemeClr val="dk2"/>
                </a:solidFill>
                <a:latin typeface="Times New Roman"/>
                <a:ea typeface="Times New Roman"/>
                <a:cs typeface="Times New Roman"/>
                <a:sym typeface="Times New Roman"/>
              </a:rPr>
              <a:t>Step 5: End.</a:t>
            </a:r>
            <a:endParaRPr>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1"/>
                                        </p:tgtEl>
                                        <p:attrNameLst>
                                          <p:attrName>style.visibility</p:attrName>
                                        </p:attrNameLst>
                                      </p:cBhvr>
                                      <p:to>
                                        <p:strVal val="visible"/>
                                      </p:to>
                                    </p:set>
                                    <p:animEffect transition="in" filter="fade">
                                      <p:cBhvr>
                                        <p:cTn id="7" dur="1000"/>
                                        <p:tgtEl>
                                          <p:spTgt spid="2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2"/>
                                        </p:tgtEl>
                                        <p:attrNameLst>
                                          <p:attrName>style.visibility</p:attrName>
                                        </p:attrNameLst>
                                      </p:cBhvr>
                                      <p:to>
                                        <p:strVal val="visible"/>
                                      </p:to>
                                    </p:set>
                                    <p:animEffect transition="in" filter="fade">
                                      <p:cBhvr>
                                        <p:cTn id="12" dur="1000"/>
                                        <p:tgtEl>
                                          <p:spTgt spid="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a:latin typeface="Times New Roman"/>
                <a:ea typeface="Times New Roman"/>
                <a:cs typeface="Times New Roman"/>
                <a:sym typeface="Times New Roman"/>
              </a:rPr>
              <a:t>Complexities of an Algorithm</a:t>
            </a:r>
            <a:endParaRPr>
              <a:latin typeface="Times New Roman"/>
              <a:ea typeface="Times New Roman"/>
              <a:cs typeface="Times New Roman"/>
              <a:sym typeface="Times New Roman"/>
            </a:endParaRPr>
          </a:p>
        </p:txBody>
      </p:sp>
      <p:sp>
        <p:nvSpPr>
          <p:cNvPr id="268" name="Google Shape;268;p44"/>
          <p:cNvSpPr txBox="1">
            <a:spLocks noGrp="1"/>
          </p:cNvSpPr>
          <p:nvPr>
            <p:ph type="body" idx="1"/>
          </p:nvPr>
        </p:nvSpPr>
        <p:spPr>
          <a:xfrm>
            <a:off x="471900" y="1919075"/>
            <a:ext cx="8222100" cy="3069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a:solidFill>
                  <a:srgbClr val="000000"/>
                </a:solidFill>
                <a:highlight>
                  <a:srgbClr val="FFFFFF"/>
                </a:highlight>
                <a:latin typeface="Times New Roman"/>
                <a:ea typeface="Times New Roman"/>
                <a:cs typeface="Times New Roman"/>
                <a:sym typeface="Times New Roman"/>
              </a:rPr>
              <a:t>The complexity of an algorithm computes the amount of time and spaces required by an algorithm for an input of size (n).</a:t>
            </a:r>
            <a:endParaRPr sz="1600">
              <a:solidFill>
                <a:srgbClr val="000000"/>
              </a:solidFill>
              <a:highlight>
                <a:srgbClr val="FFFFFF"/>
              </a:highlight>
              <a:latin typeface="Times New Roman"/>
              <a:ea typeface="Times New Roman"/>
              <a:cs typeface="Times New Roman"/>
              <a:sym typeface="Times New Roman"/>
            </a:endParaRPr>
          </a:p>
          <a:p>
            <a:pPr marL="457200" lvl="0" indent="-330200" algn="l" rtl="0">
              <a:lnSpc>
                <a:spcPct val="100000"/>
              </a:lnSpc>
              <a:spcBef>
                <a:spcPts val="1600"/>
              </a:spcBef>
              <a:spcAft>
                <a:spcPts val="0"/>
              </a:spcAft>
              <a:buClr>
                <a:srgbClr val="000000"/>
              </a:buClr>
              <a:buSzPts val="1600"/>
              <a:buFont typeface="Times New Roman"/>
              <a:buChar char="●"/>
            </a:pPr>
            <a:r>
              <a:rPr lang="en" sz="1600" b="1">
                <a:solidFill>
                  <a:srgbClr val="000000"/>
                </a:solidFill>
                <a:latin typeface="Times New Roman"/>
                <a:ea typeface="Times New Roman"/>
                <a:cs typeface="Times New Roman"/>
                <a:sym typeface="Times New Roman"/>
              </a:rPr>
              <a:t>Time Complexity of an Algorithm</a:t>
            </a:r>
            <a:endParaRPr sz="1600" b="1">
              <a:solidFill>
                <a:srgbClr val="000000"/>
              </a:solidFill>
              <a:latin typeface="Times New Roman"/>
              <a:ea typeface="Times New Roman"/>
              <a:cs typeface="Times New Roman"/>
              <a:sym typeface="Times New Roman"/>
            </a:endParaRPr>
          </a:p>
          <a:p>
            <a:pPr marL="457200" lvl="0" indent="0" algn="l" rtl="0">
              <a:lnSpc>
                <a:spcPct val="100000"/>
              </a:lnSpc>
              <a:spcBef>
                <a:spcPts val="0"/>
              </a:spcBef>
              <a:spcAft>
                <a:spcPts val="0"/>
              </a:spcAft>
              <a:buNone/>
            </a:pPr>
            <a:r>
              <a:rPr lang="en" sz="1600">
                <a:solidFill>
                  <a:srgbClr val="000000"/>
                </a:solidFill>
                <a:latin typeface="Times New Roman"/>
                <a:ea typeface="Times New Roman"/>
                <a:cs typeface="Times New Roman"/>
                <a:sym typeface="Times New Roman"/>
              </a:rPr>
              <a:t>The time complexity is defined as the process of determining a formula for total time required towards the execution of that algorithm. This calculation is totally independent of implementation and programming language.</a:t>
            </a:r>
            <a:endParaRPr sz="1600">
              <a:solidFill>
                <a:srgbClr val="000000"/>
              </a:solidFill>
              <a:latin typeface="Times New Roman"/>
              <a:ea typeface="Times New Roman"/>
              <a:cs typeface="Times New Roman"/>
              <a:sym typeface="Times New Roman"/>
            </a:endParaRPr>
          </a:p>
          <a:p>
            <a:pPr marL="457200" lvl="0" indent="0" algn="l" rtl="0">
              <a:lnSpc>
                <a:spcPct val="100000"/>
              </a:lnSpc>
              <a:spcBef>
                <a:spcPts val="0"/>
              </a:spcBef>
              <a:spcAft>
                <a:spcPts val="0"/>
              </a:spcAft>
              <a:buNone/>
            </a:pPr>
            <a:endParaRPr sz="1600">
              <a:solidFill>
                <a:srgbClr val="000000"/>
              </a:solidFill>
              <a:latin typeface="Times New Roman"/>
              <a:ea typeface="Times New Roman"/>
              <a:cs typeface="Times New Roman"/>
              <a:sym typeface="Times New Roman"/>
            </a:endParaRPr>
          </a:p>
          <a:p>
            <a:pPr marL="457200" lvl="0" indent="-330200" algn="l" rtl="0">
              <a:lnSpc>
                <a:spcPct val="100000"/>
              </a:lnSpc>
              <a:spcBef>
                <a:spcPts val="0"/>
              </a:spcBef>
              <a:spcAft>
                <a:spcPts val="0"/>
              </a:spcAft>
              <a:buClr>
                <a:srgbClr val="000000"/>
              </a:buClr>
              <a:buSzPts val="1600"/>
              <a:buFont typeface="Times New Roman"/>
              <a:buChar char="●"/>
            </a:pPr>
            <a:r>
              <a:rPr lang="en" sz="1600" b="1">
                <a:solidFill>
                  <a:srgbClr val="000000"/>
                </a:solidFill>
                <a:latin typeface="Times New Roman"/>
                <a:ea typeface="Times New Roman"/>
                <a:cs typeface="Times New Roman"/>
                <a:sym typeface="Times New Roman"/>
              </a:rPr>
              <a:t>Space Complexity of an Algorithm</a:t>
            </a:r>
            <a:endParaRPr sz="1600" b="1">
              <a:solidFill>
                <a:srgbClr val="000000"/>
              </a:solidFill>
              <a:latin typeface="Times New Roman"/>
              <a:ea typeface="Times New Roman"/>
              <a:cs typeface="Times New Roman"/>
              <a:sym typeface="Times New Roman"/>
            </a:endParaRPr>
          </a:p>
          <a:p>
            <a:pPr marL="457200" lvl="0" indent="0" algn="l" rtl="0">
              <a:lnSpc>
                <a:spcPct val="100000"/>
              </a:lnSpc>
              <a:spcBef>
                <a:spcPts val="0"/>
              </a:spcBef>
              <a:spcAft>
                <a:spcPts val="0"/>
              </a:spcAft>
              <a:buNone/>
            </a:pPr>
            <a:r>
              <a:rPr lang="en" sz="1600">
                <a:solidFill>
                  <a:srgbClr val="000000"/>
                </a:solidFill>
                <a:latin typeface="Times New Roman"/>
                <a:ea typeface="Times New Roman"/>
                <a:cs typeface="Times New Roman"/>
                <a:sym typeface="Times New Roman"/>
              </a:rPr>
              <a:t>Space complexity is defined as the process of defining a formula for prediction of how much memory space is required for the successful execution of the algorithm. The memory space is generally considered as the primary memory.</a:t>
            </a:r>
            <a:endParaRPr sz="1600">
              <a:solidFill>
                <a:srgbClr val="000000"/>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5"/>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a:latin typeface="Times New Roman"/>
                <a:ea typeface="Times New Roman"/>
                <a:cs typeface="Times New Roman"/>
                <a:sym typeface="Times New Roman"/>
              </a:rPr>
              <a:t>Representation of Algorithm</a:t>
            </a:r>
            <a:endParaRPr sz="3500">
              <a:latin typeface="Times New Roman"/>
              <a:ea typeface="Times New Roman"/>
              <a:cs typeface="Times New Roman"/>
              <a:sym typeface="Times New Roman"/>
            </a:endParaRPr>
          </a:p>
        </p:txBody>
      </p:sp>
      <p:sp>
        <p:nvSpPr>
          <p:cNvPr id="274" name="Google Shape;274;p45"/>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457200" lvl="0" indent="-355600" algn="l" rtl="0">
              <a:spcBef>
                <a:spcPts val="0"/>
              </a:spcBef>
              <a:spcAft>
                <a:spcPts val="0"/>
              </a:spcAft>
              <a:buSzPts val="2000"/>
              <a:buFont typeface="Times New Roman"/>
              <a:buChar char="●"/>
            </a:pPr>
            <a:r>
              <a:rPr lang="en" sz="2000">
                <a:latin typeface="Times New Roman"/>
                <a:ea typeface="Times New Roman"/>
                <a:cs typeface="Times New Roman"/>
                <a:sym typeface="Times New Roman"/>
              </a:rPr>
              <a:t>Flow Charts</a:t>
            </a:r>
            <a:endParaRPr sz="2000">
              <a:latin typeface="Times New Roman"/>
              <a:ea typeface="Times New Roman"/>
              <a:cs typeface="Times New Roman"/>
              <a:sym typeface="Times New Roman"/>
            </a:endParaRPr>
          </a:p>
          <a:p>
            <a:pPr marL="457200" lvl="0" indent="-355600" algn="l" rtl="0">
              <a:spcBef>
                <a:spcPts val="1600"/>
              </a:spcBef>
              <a:spcAft>
                <a:spcPts val="1600"/>
              </a:spcAft>
              <a:buSzPts val="2000"/>
              <a:buFont typeface="Times New Roman"/>
              <a:buChar char="●"/>
            </a:pPr>
            <a:r>
              <a:rPr lang="en" sz="2000">
                <a:latin typeface="Times New Roman"/>
                <a:ea typeface="Times New Roman"/>
                <a:cs typeface="Times New Roman"/>
                <a:sym typeface="Times New Roman"/>
              </a:rPr>
              <a:t>Pseudo Codes</a:t>
            </a:r>
            <a:endParaRPr sz="2000">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Flow Charts</a:t>
            </a:r>
            <a:endParaRPr>
              <a:latin typeface="Times New Roman"/>
              <a:ea typeface="Times New Roman"/>
              <a:cs typeface="Times New Roman"/>
              <a:sym typeface="Times New Roman"/>
            </a:endParaRPr>
          </a:p>
        </p:txBody>
      </p:sp>
      <p:sp>
        <p:nvSpPr>
          <p:cNvPr id="280" name="Google Shape;280;p46"/>
          <p:cNvSpPr txBox="1">
            <a:spLocks noGrp="1"/>
          </p:cNvSpPr>
          <p:nvPr>
            <p:ph type="body" idx="1"/>
          </p:nvPr>
        </p:nvSpPr>
        <p:spPr>
          <a:xfrm>
            <a:off x="471900" y="1919075"/>
            <a:ext cx="8222100" cy="2680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2"/>
                </a:solidFill>
                <a:latin typeface="Times New Roman"/>
                <a:ea typeface="Times New Roman"/>
                <a:cs typeface="Times New Roman"/>
                <a:sym typeface="Times New Roman"/>
              </a:rPr>
              <a:t>A flow chart is a </a:t>
            </a:r>
            <a:endParaRPr>
              <a:solidFill>
                <a:schemeClr val="dk2"/>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chemeClr val="dk2"/>
              </a:buClr>
              <a:buSzPts val="1800"/>
              <a:buFont typeface="Times New Roman"/>
              <a:buChar char="●"/>
            </a:pPr>
            <a:r>
              <a:rPr lang="en">
                <a:solidFill>
                  <a:schemeClr val="dk2"/>
                </a:solidFill>
                <a:latin typeface="Times New Roman"/>
                <a:ea typeface="Times New Roman"/>
                <a:cs typeface="Times New Roman"/>
                <a:sym typeface="Times New Roman"/>
              </a:rPr>
              <a:t>step by step diagrammatic representation of the logic paths to solve a given problem. </a:t>
            </a:r>
            <a:endParaRPr>
              <a:solidFill>
                <a:schemeClr val="dk2"/>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chemeClr val="dk2"/>
              </a:buClr>
              <a:buSzPts val="1800"/>
              <a:buFont typeface="Times New Roman"/>
              <a:buChar char="●"/>
            </a:pPr>
            <a:r>
              <a:rPr lang="en">
                <a:solidFill>
                  <a:schemeClr val="dk2"/>
                </a:solidFill>
                <a:latin typeface="Times New Roman"/>
                <a:ea typeface="Times New Roman"/>
                <a:cs typeface="Times New Roman"/>
                <a:sym typeface="Times New Roman"/>
              </a:rPr>
              <a:t>visual or graphical representation of an algorithm.</a:t>
            </a:r>
            <a:endParaRPr>
              <a:solidFill>
                <a:schemeClr val="dk2"/>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chemeClr val="dk2"/>
              </a:buClr>
              <a:buSzPts val="1800"/>
              <a:buFont typeface="Times New Roman"/>
              <a:buChar char="●"/>
            </a:pPr>
            <a:r>
              <a:rPr lang="en">
                <a:solidFill>
                  <a:schemeClr val="dk2"/>
                </a:solidFill>
                <a:latin typeface="Times New Roman"/>
                <a:ea typeface="Times New Roman"/>
                <a:cs typeface="Times New Roman"/>
                <a:sym typeface="Times New Roman"/>
              </a:rPr>
              <a:t>pictorial representation of the methods to be used to solve a given problem.</a:t>
            </a:r>
            <a:endParaRPr>
              <a:solidFill>
                <a:schemeClr val="dk2"/>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chemeClr val="dk2"/>
              </a:buClr>
              <a:buSzPts val="1800"/>
              <a:buFont typeface="Times New Roman"/>
              <a:buChar char="●"/>
            </a:pPr>
            <a:r>
              <a:rPr lang="en">
                <a:solidFill>
                  <a:schemeClr val="dk2"/>
                </a:solidFill>
                <a:latin typeface="Times New Roman"/>
                <a:ea typeface="Times New Roman"/>
                <a:cs typeface="Times New Roman"/>
                <a:sym typeface="Times New Roman"/>
              </a:rPr>
              <a:t>help a great deal to analyze the problem and plan its solution in a systematic and orderly manner. </a:t>
            </a:r>
            <a:endParaRPr>
              <a:solidFill>
                <a:schemeClr val="dk2"/>
              </a:solidFill>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Advantages of Flow Chart</a:t>
            </a:r>
            <a:endParaRPr>
              <a:latin typeface="Times New Roman"/>
              <a:ea typeface="Times New Roman"/>
              <a:cs typeface="Times New Roman"/>
              <a:sym typeface="Times New Roman"/>
            </a:endParaRPr>
          </a:p>
        </p:txBody>
      </p:sp>
      <p:sp>
        <p:nvSpPr>
          <p:cNvPr id="286" name="Google Shape;286;p47"/>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Times New Roman"/>
                <a:ea typeface="Times New Roman"/>
                <a:cs typeface="Times New Roman"/>
                <a:sym typeface="Times New Roman"/>
              </a:rPr>
              <a:t>1. The flowchart shows the logic of a problem displayed in pictorial fashion which felicitates easier checking of an algorithm.</a:t>
            </a:r>
            <a:endParaRPr>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chemeClr val="dk2"/>
                </a:solidFill>
                <a:latin typeface="Times New Roman"/>
                <a:ea typeface="Times New Roman"/>
                <a:cs typeface="Times New Roman"/>
                <a:sym typeface="Times New Roman"/>
              </a:rPr>
              <a:t>2. The Flowchart is good means of communication to other users. It is also a compact means of recording an algorithm solution to a problem.</a:t>
            </a:r>
            <a:endParaRPr>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chemeClr val="dk2"/>
                </a:solidFill>
                <a:latin typeface="Times New Roman"/>
                <a:ea typeface="Times New Roman"/>
                <a:cs typeface="Times New Roman"/>
                <a:sym typeface="Times New Roman"/>
              </a:rPr>
              <a:t>3. The flowchart allows the problem solver to break the problem into parts. These parts can be connected to make master chart.</a:t>
            </a:r>
            <a:endParaRPr>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chemeClr val="dk2"/>
                </a:solidFill>
                <a:latin typeface="Times New Roman"/>
                <a:ea typeface="Times New Roman"/>
                <a:cs typeface="Times New Roman"/>
                <a:sym typeface="Times New Roman"/>
              </a:rPr>
              <a:t>4. The flowchart is a permanent record of the solution which can be consulted at a later time.</a:t>
            </a:r>
            <a:endParaRPr>
              <a:solidFill>
                <a:schemeClr val="dk2"/>
              </a:solidFill>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Symbols Used in Flow Chart</a:t>
            </a:r>
            <a:endParaRPr>
              <a:latin typeface="Times New Roman"/>
              <a:ea typeface="Times New Roman"/>
              <a:cs typeface="Times New Roman"/>
              <a:sym typeface="Times New Roman"/>
            </a:endParaRPr>
          </a:p>
        </p:txBody>
      </p:sp>
      <p:sp>
        <p:nvSpPr>
          <p:cNvPr id="292" name="Google Shape;292;p48"/>
          <p:cNvSpPr txBox="1">
            <a:spLocks noGrp="1"/>
          </p:cNvSpPr>
          <p:nvPr>
            <p:ph type="body" idx="1"/>
          </p:nvPr>
        </p:nvSpPr>
        <p:spPr>
          <a:xfrm>
            <a:off x="4572000" y="1919075"/>
            <a:ext cx="4122000" cy="13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Times New Roman"/>
                <a:ea typeface="Times New Roman"/>
                <a:cs typeface="Times New Roman"/>
                <a:sym typeface="Times New Roman"/>
              </a:rPr>
              <a:t>Oval:</a:t>
            </a:r>
            <a:endParaRPr>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chemeClr val="dk2"/>
                </a:solidFill>
                <a:latin typeface="Times New Roman"/>
                <a:ea typeface="Times New Roman"/>
                <a:cs typeface="Times New Roman"/>
                <a:sym typeface="Times New Roman"/>
              </a:rPr>
              <a:t>Also called ‘Terminator’ symbol. Used to indicate start and end of the flow. </a:t>
            </a:r>
            <a:endParaRPr>
              <a:solidFill>
                <a:schemeClr val="dk2"/>
              </a:solidFill>
              <a:latin typeface="Times New Roman"/>
              <a:ea typeface="Times New Roman"/>
              <a:cs typeface="Times New Roman"/>
              <a:sym typeface="Times New Roman"/>
            </a:endParaRPr>
          </a:p>
        </p:txBody>
      </p:sp>
      <p:sp>
        <p:nvSpPr>
          <p:cNvPr id="293" name="Google Shape;293;p48"/>
          <p:cNvSpPr/>
          <p:nvPr/>
        </p:nvSpPr>
        <p:spPr>
          <a:xfrm>
            <a:off x="1166025" y="2133975"/>
            <a:ext cx="2085912" cy="906930"/>
          </a:xfrm>
          <a:prstGeom prst="flowChartTermina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highlight>
                <a:schemeClr val="lt1"/>
              </a:highlight>
            </a:endParaRPr>
          </a:p>
        </p:txBody>
      </p:sp>
      <p:sp>
        <p:nvSpPr>
          <p:cNvPr id="294" name="Google Shape;294;p48"/>
          <p:cNvSpPr/>
          <p:nvPr/>
        </p:nvSpPr>
        <p:spPr>
          <a:xfrm>
            <a:off x="1249900" y="3925650"/>
            <a:ext cx="2085900" cy="712500"/>
          </a:xfrm>
          <a:prstGeom prst="parallelogram">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8"/>
          <p:cNvSpPr txBox="1">
            <a:spLocks noGrp="1"/>
          </p:cNvSpPr>
          <p:nvPr>
            <p:ph type="body" idx="1"/>
          </p:nvPr>
        </p:nvSpPr>
        <p:spPr>
          <a:xfrm>
            <a:off x="4572000" y="3443075"/>
            <a:ext cx="4122000" cy="13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Times New Roman"/>
                <a:ea typeface="Times New Roman"/>
                <a:cs typeface="Times New Roman"/>
                <a:sym typeface="Times New Roman"/>
              </a:rPr>
              <a:t>Input and output indicators: </a:t>
            </a:r>
            <a:endParaRPr>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chemeClr val="dk2"/>
                </a:solidFill>
                <a:latin typeface="Times New Roman"/>
                <a:ea typeface="Times New Roman"/>
                <a:cs typeface="Times New Roman"/>
                <a:sym typeface="Times New Roman"/>
              </a:rPr>
              <a:t>Also called ‘Data’ symbol.  Statements like INPUT, READ and PRINT are represented in these Parallelograms.</a:t>
            </a:r>
            <a:endParaRPr>
              <a:solidFill>
                <a:schemeClr val="dk2"/>
              </a:solidFill>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9"/>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Symbols Used in Flow Chart</a:t>
            </a:r>
            <a:endParaRPr>
              <a:latin typeface="Times New Roman"/>
              <a:ea typeface="Times New Roman"/>
              <a:cs typeface="Times New Roman"/>
              <a:sym typeface="Times New Roman"/>
            </a:endParaRPr>
          </a:p>
        </p:txBody>
      </p:sp>
      <p:sp>
        <p:nvSpPr>
          <p:cNvPr id="301" name="Google Shape;301;p49"/>
          <p:cNvSpPr txBox="1">
            <a:spLocks noGrp="1"/>
          </p:cNvSpPr>
          <p:nvPr>
            <p:ph type="body" idx="1"/>
          </p:nvPr>
        </p:nvSpPr>
        <p:spPr>
          <a:xfrm>
            <a:off x="4572000" y="1919075"/>
            <a:ext cx="4122000" cy="13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Times New Roman"/>
                <a:ea typeface="Times New Roman"/>
                <a:cs typeface="Times New Roman"/>
                <a:sym typeface="Times New Roman"/>
              </a:rPr>
              <a:t>Process:</a:t>
            </a:r>
            <a:endParaRPr>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chemeClr val="dk2"/>
                </a:solidFill>
                <a:latin typeface="Times New Roman"/>
                <a:ea typeface="Times New Roman"/>
                <a:cs typeface="Times New Roman"/>
                <a:sym typeface="Times New Roman"/>
              </a:rPr>
              <a:t>Also called ‘Action’ symbol. It indicates a process action such as for storing arithmetic operations. </a:t>
            </a:r>
            <a:endParaRPr>
              <a:solidFill>
                <a:schemeClr val="dk2"/>
              </a:solidFill>
              <a:latin typeface="Times New Roman"/>
              <a:ea typeface="Times New Roman"/>
              <a:cs typeface="Times New Roman"/>
              <a:sym typeface="Times New Roman"/>
            </a:endParaRPr>
          </a:p>
        </p:txBody>
      </p:sp>
      <p:sp>
        <p:nvSpPr>
          <p:cNvPr id="302" name="Google Shape;302;p49"/>
          <p:cNvSpPr txBox="1">
            <a:spLocks noGrp="1"/>
          </p:cNvSpPr>
          <p:nvPr>
            <p:ph type="body" idx="1"/>
          </p:nvPr>
        </p:nvSpPr>
        <p:spPr>
          <a:xfrm>
            <a:off x="4572000" y="3519275"/>
            <a:ext cx="4122000" cy="13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Times New Roman"/>
                <a:ea typeface="Times New Roman"/>
                <a:cs typeface="Times New Roman"/>
                <a:sym typeface="Times New Roman"/>
              </a:rPr>
              <a:t>Decision Maker: </a:t>
            </a:r>
            <a:endParaRPr>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chemeClr val="dk2"/>
                </a:solidFill>
                <a:latin typeface="Times New Roman"/>
                <a:ea typeface="Times New Roman"/>
                <a:cs typeface="Times New Roman"/>
                <a:sym typeface="Times New Roman"/>
              </a:rPr>
              <a:t>A decision or branching point, usually a yes/no or true/ false question is asked, and based on the answer, the path gets split into two branches. </a:t>
            </a:r>
            <a:endParaRPr>
              <a:solidFill>
                <a:schemeClr val="dk2"/>
              </a:solidFill>
              <a:latin typeface="Times New Roman"/>
              <a:ea typeface="Times New Roman"/>
              <a:cs typeface="Times New Roman"/>
              <a:sym typeface="Times New Roman"/>
            </a:endParaRPr>
          </a:p>
        </p:txBody>
      </p:sp>
      <p:sp>
        <p:nvSpPr>
          <p:cNvPr id="303" name="Google Shape;303;p49"/>
          <p:cNvSpPr/>
          <p:nvPr/>
        </p:nvSpPr>
        <p:spPr>
          <a:xfrm>
            <a:off x="1334450" y="2319100"/>
            <a:ext cx="1904525" cy="811538"/>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9"/>
          <p:cNvSpPr/>
          <p:nvPr/>
        </p:nvSpPr>
        <p:spPr>
          <a:xfrm>
            <a:off x="1631775" y="4004925"/>
            <a:ext cx="1425825" cy="923450"/>
          </a:xfrm>
          <a:prstGeom prst="flowChartDecision">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5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Symbols Used in Flow Chart</a:t>
            </a:r>
            <a:endParaRPr>
              <a:latin typeface="Times New Roman"/>
              <a:ea typeface="Times New Roman"/>
              <a:cs typeface="Times New Roman"/>
              <a:sym typeface="Times New Roman"/>
            </a:endParaRPr>
          </a:p>
        </p:txBody>
      </p:sp>
      <p:sp>
        <p:nvSpPr>
          <p:cNvPr id="310" name="Google Shape;310;p50"/>
          <p:cNvSpPr txBox="1">
            <a:spLocks noGrp="1"/>
          </p:cNvSpPr>
          <p:nvPr>
            <p:ph type="body" idx="1"/>
          </p:nvPr>
        </p:nvSpPr>
        <p:spPr>
          <a:xfrm>
            <a:off x="4572000" y="1919075"/>
            <a:ext cx="4122000" cy="13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Times New Roman"/>
                <a:ea typeface="Times New Roman"/>
                <a:cs typeface="Times New Roman"/>
                <a:sym typeface="Times New Roman"/>
              </a:rPr>
              <a:t>Arrow or Flow Lines:</a:t>
            </a:r>
            <a:endParaRPr>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chemeClr val="dk2"/>
                </a:solidFill>
                <a:latin typeface="Times New Roman"/>
                <a:ea typeface="Times New Roman"/>
                <a:cs typeface="Times New Roman"/>
                <a:sym typeface="Times New Roman"/>
              </a:rPr>
              <a:t>Connector to show order of flow between shapes, or the direction being followed in the flowchart.</a:t>
            </a:r>
            <a:endParaRPr>
              <a:solidFill>
                <a:schemeClr val="dk2"/>
              </a:solidFill>
              <a:latin typeface="Times New Roman"/>
              <a:ea typeface="Times New Roman"/>
              <a:cs typeface="Times New Roman"/>
              <a:sym typeface="Times New Roman"/>
            </a:endParaRPr>
          </a:p>
        </p:txBody>
      </p:sp>
      <p:cxnSp>
        <p:nvCxnSpPr>
          <p:cNvPr id="311" name="Google Shape;311;p50"/>
          <p:cNvCxnSpPr/>
          <p:nvPr/>
        </p:nvCxnSpPr>
        <p:spPr>
          <a:xfrm rot="10800000" flipH="1">
            <a:off x="1399225" y="2565150"/>
            <a:ext cx="1710300" cy="261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5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Example:</a:t>
            </a:r>
            <a:endParaRPr>
              <a:latin typeface="Times New Roman"/>
              <a:ea typeface="Times New Roman"/>
              <a:cs typeface="Times New Roman"/>
              <a:sym typeface="Times New Roman"/>
            </a:endParaRPr>
          </a:p>
        </p:txBody>
      </p:sp>
      <p:sp>
        <p:nvSpPr>
          <p:cNvPr id="317" name="Google Shape;317;p51"/>
          <p:cNvSpPr txBox="1">
            <a:spLocks noGrp="1"/>
          </p:cNvSpPr>
          <p:nvPr>
            <p:ph type="body" idx="1"/>
          </p:nvPr>
        </p:nvSpPr>
        <p:spPr>
          <a:xfrm>
            <a:off x="4572000" y="1919075"/>
            <a:ext cx="41220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chemeClr val="dk2"/>
                </a:solidFill>
                <a:latin typeface="Times New Roman"/>
                <a:ea typeface="Times New Roman"/>
                <a:cs typeface="Times New Roman"/>
                <a:sym typeface="Times New Roman"/>
              </a:rPr>
              <a:t>Draw a flowchart to solve the problem of a non-functioning lamp?</a:t>
            </a:r>
            <a:endParaRPr>
              <a:solidFill>
                <a:schemeClr val="dk2"/>
              </a:solidFill>
              <a:latin typeface="Times New Roman"/>
              <a:ea typeface="Times New Roman"/>
              <a:cs typeface="Times New Roman"/>
              <a:sym typeface="Times New Roman"/>
            </a:endParaRPr>
          </a:p>
        </p:txBody>
      </p:sp>
      <p:pic>
        <p:nvPicPr>
          <p:cNvPr id="318" name="Google Shape;318;p51"/>
          <p:cNvPicPr preferRelativeResize="0"/>
          <p:nvPr/>
        </p:nvPicPr>
        <p:blipFill>
          <a:blip r:embed="rId3">
            <a:alphaModFix/>
          </a:blip>
          <a:stretch>
            <a:fillRect/>
          </a:stretch>
        </p:blipFill>
        <p:spPr>
          <a:xfrm>
            <a:off x="900125" y="1766900"/>
            <a:ext cx="2481475" cy="3388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300">
                <a:latin typeface="Times New Roman"/>
                <a:ea typeface="Times New Roman"/>
                <a:cs typeface="Times New Roman"/>
                <a:sym typeface="Times New Roman"/>
              </a:rPr>
              <a:t>Chapter 1: Introduction to Computer Problem Solving</a:t>
            </a:r>
            <a:endParaRPr sz="2300">
              <a:latin typeface="Times New Roman"/>
              <a:ea typeface="Times New Roman"/>
              <a:cs typeface="Times New Roman"/>
              <a:sym typeface="Times New Roman"/>
            </a:endParaRPr>
          </a:p>
        </p:txBody>
      </p:sp>
      <p:sp>
        <p:nvSpPr>
          <p:cNvPr id="88" name="Google Shape;88;p16"/>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2"/>
                </a:solidFill>
                <a:latin typeface="Times New Roman"/>
                <a:ea typeface="Times New Roman"/>
                <a:cs typeface="Times New Roman"/>
                <a:sym typeface="Times New Roman"/>
              </a:rPr>
              <a:t>– Introduction </a:t>
            </a:r>
            <a:endParaRPr>
              <a:solidFill>
                <a:schemeClr val="dk2"/>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a:solidFill>
                  <a:schemeClr val="dk2"/>
                </a:solidFill>
                <a:latin typeface="Times New Roman"/>
                <a:ea typeface="Times New Roman"/>
                <a:cs typeface="Times New Roman"/>
                <a:sym typeface="Times New Roman"/>
              </a:rPr>
              <a:t>– Problem Solving Aspect </a:t>
            </a:r>
            <a:endParaRPr>
              <a:solidFill>
                <a:schemeClr val="dk2"/>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a:solidFill>
                  <a:schemeClr val="dk2"/>
                </a:solidFill>
                <a:latin typeface="Times New Roman"/>
                <a:ea typeface="Times New Roman"/>
                <a:cs typeface="Times New Roman"/>
                <a:sym typeface="Times New Roman"/>
              </a:rPr>
              <a:t>– Top-Down Design </a:t>
            </a:r>
            <a:endParaRPr>
              <a:solidFill>
                <a:schemeClr val="dk2"/>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a:solidFill>
                  <a:schemeClr val="dk2"/>
                </a:solidFill>
                <a:latin typeface="Times New Roman"/>
                <a:ea typeface="Times New Roman"/>
                <a:cs typeface="Times New Roman"/>
                <a:sym typeface="Times New Roman"/>
              </a:rPr>
              <a:t>– Implementation of Algorithms (flowcharts, pseudo code, programming language) </a:t>
            </a:r>
            <a:endParaRPr>
              <a:solidFill>
                <a:schemeClr val="dk2"/>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a:solidFill>
                  <a:schemeClr val="dk2"/>
                </a:solidFill>
                <a:latin typeface="Times New Roman"/>
                <a:ea typeface="Times New Roman"/>
                <a:cs typeface="Times New Roman"/>
                <a:sym typeface="Times New Roman"/>
              </a:rPr>
              <a:t>– Program Verification</a:t>
            </a:r>
            <a:endParaRPr>
              <a:solidFill>
                <a:schemeClr val="dk2"/>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a:solidFill>
                  <a:schemeClr val="dk2"/>
                </a:solidFill>
                <a:latin typeface="Times New Roman"/>
                <a:ea typeface="Times New Roman"/>
                <a:cs typeface="Times New Roman"/>
                <a:sym typeface="Times New Roman"/>
              </a:rPr>
              <a:t>– Efficiency of Algorithms </a:t>
            </a:r>
            <a:endParaRPr>
              <a:solidFill>
                <a:schemeClr val="dk2"/>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a:solidFill>
                  <a:schemeClr val="dk2"/>
                </a:solidFill>
                <a:latin typeface="Times New Roman"/>
                <a:ea typeface="Times New Roman"/>
                <a:cs typeface="Times New Roman"/>
                <a:sym typeface="Times New Roman"/>
              </a:rPr>
              <a:t>– Analysis of Algorithms. </a:t>
            </a:r>
            <a:endParaRPr>
              <a:solidFill>
                <a:schemeClr val="dk2"/>
              </a:solidFill>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52"/>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Example 1:</a:t>
            </a:r>
            <a:endParaRPr>
              <a:latin typeface="Times New Roman"/>
              <a:ea typeface="Times New Roman"/>
              <a:cs typeface="Times New Roman"/>
              <a:sym typeface="Times New Roman"/>
            </a:endParaRPr>
          </a:p>
        </p:txBody>
      </p:sp>
      <p:sp>
        <p:nvSpPr>
          <p:cNvPr id="324" name="Google Shape;324;p52"/>
          <p:cNvSpPr txBox="1">
            <a:spLocks noGrp="1"/>
          </p:cNvSpPr>
          <p:nvPr>
            <p:ph type="body" idx="1"/>
          </p:nvPr>
        </p:nvSpPr>
        <p:spPr>
          <a:xfrm>
            <a:off x="4572000" y="1919075"/>
            <a:ext cx="4122000" cy="76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Times New Roman"/>
                <a:ea typeface="Times New Roman"/>
                <a:cs typeface="Times New Roman"/>
                <a:sym typeface="Times New Roman"/>
              </a:rPr>
              <a:t>Que: Write an algorithm to find the square of a number.</a:t>
            </a:r>
            <a:endParaRPr>
              <a:solidFill>
                <a:schemeClr val="dk2"/>
              </a:solidFill>
              <a:latin typeface="Times New Roman"/>
              <a:ea typeface="Times New Roman"/>
              <a:cs typeface="Times New Roman"/>
              <a:sym typeface="Times New Roman"/>
            </a:endParaRPr>
          </a:p>
        </p:txBody>
      </p:sp>
      <p:pic>
        <p:nvPicPr>
          <p:cNvPr id="325" name="Google Shape;325;p52"/>
          <p:cNvPicPr preferRelativeResize="0"/>
          <p:nvPr/>
        </p:nvPicPr>
        <p:blipFill>
          <a:blip r:embed="rId3">
            <a:alphaModFix/>
          </a:blip>
          <a:stretch>
            <a:fillRect/>
          </a:stretch>
        </p:blipFill>
        <p:spPr>
          <a:xfrm>
            <a:off x="1143000" y="1735025"/>
            <a:ext cx="2694996" cy="3332275"/>
          </a:xfrm>
          <a:prstGeom prst="rect">
            <a:avLst/>
          </a:prstGeom>
          <a:noFill/>
          <a:ln>
            <a:noFill/>
          </a:ln>
        </p:spPr>
      </p:pic>
      <p:sp>
        <p:nvSpPr>
          <p:cNvPr id="326" name="Google Shape;326;p52"/>
          <p:cNvSpPr txBox="1">
            <a:spLocks noGrp="1"/>
          </p:cNvSpPr>
          <p:nvPr>
            <p:ph type="body" idx="1"/>
          </p:nvPr>
        </p:nvSpPr>
        <p:spPr>
          <a:xfrm>
            <a:off x="4572000" y="2833475"/>
            <a:ext cx="4122000" cy="155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Times New Roman"/>
                <a:ea typeface="Times New Roman"/>
                <a:cs typeface="Times New Roman"/>
                <a:sym typeface="Times New Roman"/>
              </a:rPr>
              <a:t>Step 1: Input a number and store it to num. Step 2: Compute num * num and store it in square.</a:t>
            </a:r>
            <a:endParaRPr>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chemeClr val="dk2"/>
                </a:solidFill>
                <a:latin typeface="Times New Roman"/>
                <a:ea typeface="Times New Roman"/>
                <a:cs typeface="Times New Roman"/>
                <a:sym typeface="Times New Roman"/>
              </a:rPr>
              <a:t>Step 3: Print square.</a:t>
            </a:r>
            <a:endParaRPr>
              <a:solidFill>
                <a:schemeClr val="dk2"/>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6"/>
                                        </p:tgtEl>
                                        <p:attrNameLst>
                                          <p:attrName>style.visibility</p:attrName>
                                        </p:attrNameLst>
                                      </p:cBhvr>
                                      <p:to>
                                        <p:strVal val="visible"/>
                                      </p:to>
                                    </p:set>
                                    <p:animEffect transition="in" filter="fade">
                                      <p:cBhvr>
                                        <p:cTn id="7" dur="1000"/>
                                        <p:tgtEl>
                                          <p:spTgt spid="3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5"/>
                                        </p:tgtEl>
                                        <p:attrNameLst>
                                          <p:attrName>style.visibility</p:attrName>
                                        </p:attrNameLst>
                                      </p:cBhvr>
                                      <p:to>
                                        <p:strVal val="visible"/>
                                      </p:to>
                                    </p:set>
                                    <p:animEffect transition="in" filter="fade">
                                      <p:cBhvr>
                                        <p:cTn id="12" dur="1000"/>
                                        <p:tgtEl>
                                          <p:spTgt spid="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5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Example 2:</a:t>
            </a:r>
            <a:endParaRPr>
              <a:latin typeface="Times New Roman"/>
              <a:ea typeface="Times New Roman"/>
              <a:cs typeface="Times New Roman"/>
              <a:sym typeface="Times New Roman"/>
            </a:endParaRPr>
          </a:p>
        </p:txBody>
      </p:sp>
      <p:sp>
        <p:nvSpPr>
          <p:cNvPr id="332" name="Google Shape;332;p53"/>
          <p:cNvSpPr txBox="1">
            <a:spLocks noGrp="1"/>
          </p:cNvSpPr>
          <p:nvPr>
            <p:ph type="body" idx="1"/>
          </p:nvPr>
        </p:nvSpPr>
        <p:spPr>
          <a:xfrm>
            <a:off x="4572000" y="1919075"/>
            <a:ext cx="4122000" cy="116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Times New Roman"/>
                <a:ea typeface="Times New Roman"/>
                <a:cs typeface="Times New Roman"/>
                <a:sym typeface="Times New Roman"/>
              </a:rPr>
              <a:t>Que: Draw a flowchart to find out the biggest of the three unequal positive numbers.</a:t>
            </a:r>
            <a:endParaRPr>
              <a:solidFill>
                <a:schemeClr val="dk2"/>
              </a:solidFill>
              <a:latin typeface="Times New Roman"/>
              <a:ea typeface="Times New Roman"/>
              <a:cs typeface="Times New Roman"/>
              <a:sym typeface="Times New Roman"/>
            </a:endParaRPr>
          </a:p>
        </p:txBody>
      </p:sp>
      <p:pic>
        <p:nvPicPr>
          <p:cNvPr id="333" name="Google Shape;333;p53"/>
          <p:cNvPicPr preferRelativeResize="0"/>
          <p:nvPr/>
        </p:nvPicPr>
        <p:blipFill>
          <a:blip r:embed="rId3">
            <a:alphaModFix/>
          </a:blip>
          <a:stretch>
            <a:fillRect/>
          </a:stretch>
        </p:blipFill>
        <p:spPr>
          <a:xfrm>
            <a:off x="609600" y="1735025"/>
            <a:ext cx="3367875" cy="33548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Example 3:</a:t>
            </a:r>
            <a:endParaRPr>
              <a:latin typeface="Times New Roman"/>
              <a:ea typeface="Times New Roman"/>
              <a:cs typeface="Times New Roman"/>
              <a:sym typeface="Times New Roman"/>
            </a:endParaRPr>
          </a:p>
        </p:txBody>
      </p:sp>
      <p:sp>
        <p:nvSpPr>
          <p:cNvPr id="339" name="Google Shape;339;p54"/>
          <p:cNvSpPr txBox="1">
            <a:spLocks noGrp="1"/>
          </p:cNvSpPr>
          <p:nvPr>
            <p:ph type="body" idx="1"/>
          </p:nvPr>
        </p:nvSpPr>
        <p:spPr>
          <a:xfrm>
            <a:off x="4572000" y="1919075"/>
            <a:ext cx="4122000" cy="116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2"/>
                </a:solidFill>
                <a:latin typeface="Times New Roman"/>
                <a:ea typeface="Times New Roman"/>
                <a:cs typeface="Times New Roman"/>
                <a:sym typeface="Times New Roman"/>
              </a:rPr>
              <a:t>Que: Draw flowchart to test  a number for even or odd?</a:t>
            </a:r>
            <a:endParaRPr sz="1500">
              <a:solidFill>
                <a:schemeClr val="dk2"/>
              </a:solidFill>
              <a:latin typeface="Times New Roman"/>
              <a:ea typeface="Times New Roman"/>
              <a:cs typeface="Times New Roman"/>
              <a:sym typeface="Times New Roman"/>
            </a:endParaRPr>
          </a:p>
        </p:txBody>
      </p:sp>
      <p:pic>
        <p:nvPicPr>
          <p:cNvPr id="340" name="Google Shape;340;p54"/>
          <p:cNvPicPr preferRelativeResize="0"/>
          <p:nvPr/>
        </p:nvPicPr>
        <p:blipFill>
          <a:blip r:embed="rId3">
            <a:alphaModFix/>
          </a:blip>
          <a:stretch>
            <a:fillRect/>
          </a:stretch>
        </p:blipFill>
        <p:spPr>
          <a:xfrm>
            <a:off x="152400" y="1811225"/>
            <a:ext cx="4267200" cy="316656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Example 4:</a:t>
            </a:r>
            <a:endParaRPr>
              <a:latin typeface="Times New Roman"/>
              <a:ea typeface="Times New Roman"/>
              <a:cs typeface="Times New Roman"/>
              <a:sym typeface="Times New Roman"/>
            </a:endParaRPr>
          </a:p>
        </p:txBody>
      </p:sp>
      <p:sp>
        <p:nvSpPr>
          <p:cNvPr id="346" name="Google Shape;346;p55"/>
          <p:cNvSpPr txBox="1">
            <a:spLocks noGrp="1"/>
          </p:cNvSpPr>
          <p:nvPr>
            <p:ph type="body" idx="1"/>
          </p:nvPr>
        </p:nvSpPr>
        <p:spPr>
          <a:xfrm>
            <a:off x="4572000" y="1919075"/>
            <a:ext cx="4122000" cy="270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2"/>
                </a:solidFill>
                <a:latin typeface="Times New Roman"/>
                <a:ea typeface="Times New Roman"/>
                <a:cs typeface="Times New Roman"/>
                <a:sym typeface="Times New Roman"/>
              </a:rPr>
              <a:t>Que: Draw a flowchart for adding the integers from 1 to 100 and to print the sum?</a:t>
            </a:r>
            <a:endParaRPr sz="15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endParaRPr sz="15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n" sz="1500">
                <a:solidFill>
                  <a:schemeClr val="dk2"/>
                </a:solidFill>
                <a:latin typeface="Times New Roman"/>
                <a:ea typeface="Times New Roman"/>
                <a:cs typeface="Times New Roman"/>
                <a:sym typeface="Times New Roman"/>
              </a:rPr>
              <a:t>ex.</a:t>
            </a:r>
            <a:endParaRPr sz="15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n" sz="1500" i="1">
                <a:solidFill>
                  <a:schemeClr val="dk2"/>
                </a:solidFill>
                <a:latin typeface="Times New Roman"/>
                <a:ea typeface="Times New Roman"/>
                <a:cs typeface="Times New Roman"/>
                <a:sym typeface="Times New Roman"/>
              </a:rPr>
              <a:t>for (int N=1; initialization</a:t>
            </a:r>
            <a:endParaRPr sz="1500" i="1">
              <a:solidFill>
                <a:schemeClr val="dk2"/>
              </a:solidFill>
              <a:latin typeface="Times New Roman"/>
              <a:ea typeface="Times New Roman"/>
              <a:cs typeface="Times New Roman"/>
              <a:sym typeface="Times New Roman"/>
            </a:endParaRPr>
          </a:p>
          <a:p>
            <a:pPr marL="0" lvl="0" indent="457200" algn="l" rtl="0">
              <a:spcBef>
                <a:spcPts val="0"/>
              </a:spcBef>
              <a:spcAft>
                <a:spcPts val="0"/>
              </a:spcAft>
              <a:buNone/>
            </a:pPr>
            <a:r>
              <a:rPr lang="en" sz="1500" i="1">
                <a:solidFill>
                  <a:schemeClr val="dk2"/>
                </a:solidFill>
                <a:latin typeface="Times New Roman"/>
                <a:ea typeface="Times New Roman"/>
                <a:cs typeface="Times New Roman"/>
                <a:sym typeface="Times New Roman"/>
              </a:rPr>
              <a:t> N&lt;=100; Condition</a:t>
            </a:r>
            <a:endParaRPr sz="1500" i="1">
              <a:solidFill>
                <a:schemeClr val="dk2"/>
              </a:solidFill>
              <a:latin typeface="Times New Roman"/>
              <a:ea typeface="Times New Roman"/>
              <a:cs typeface="Times New Roman"/>
              <a:sym typeface="Times New Roman"/>
            </a:endParaRPr>
          </a:p>
          <a:p>
            <a:pPr marL="457200" lvl="0" indent="0" algn="l" rtl="0">
              <a:spcBef>
                <a:spcPts val="0"/>
              </a:spcBef>
              <a:spcAft>
                <a:spcPts val="0"/>
              </a:spcAft>
              <a:buNone/>
            </a:pPr>
            <a:r>
              <a:rPr lang="en" sz="1500" i="1">
                <a:solidFill>
                  <a:schemeClr val="dk2"/>
                </a:solidFill>
                <a:latin typeface="Times New Roman"/>
                <a:ea typeface="Times New Roman"/>
                <a:cs typeface="Times New Roman"/>
                <a:sym typeface="Times New Roman"/>
              </a:rPr>
              <a:t>N++)   increment</a:t>
            </a:r>
            <a:endParaRPr sz="1500" i="1">
              <a:solidFill>
                <a:schemeClr val="dk2"/>
              </a:solidFill>
              <a:latin typeface="Times New Roman"/>
              <a:ea typeface="Times New Roman"/>
              <a:cs typeface="Times New Roman"/>
              <a:sym typeface="Times New Roman"/>
            </a:endParaRPr>
          </a:p>
          <a:p>
            <a:pPr marL="457200" lvl="0" indent="0" algn="l" rtl="0">
              <a:spcBef>
                <a:spcPts val="0"/>
              </a:spcBef>
              <a:spcAft>
                <a:spcPts val="0"/>
              </a:spcAft>
              <a:buNone/>
            </a:pPr>
            <a:endParaRPr sz="1500" i="1">
              <a:solidFill>
                <a:schemeClr val="dk2"/>
              </a:solidFill>
              <a:latin typeface="Times New Roman"/>
              <a:ea typeface="Times New Roman"/>
              <a:cs typeface="Times New Roman"/>
              <a:sym typeface="Times New Roman"/>
            </a:endParaRPr>
          </a:p>
          <a:p>
            <a:pPr marL="457200" lvl="0" indent="0" algn="l" rtl="0">
              <a:spcBef>
                <a:spcPts val="0"/>
              </a:spcBef>
              <a:spcAft>
                <a:spcPts val="0"/>
              </a:spcAft>
              <a:buNone/>
            </a:pPr>
            <a:r>
              <a:rPr lang="en" sz="1500" i="1">
                <a:solidFill>
                  <a:schemeClr val="dk2"/>
                </a:solidFill>
                <a:latin typeface="Times New Roman"/>
                <a:ea typeface="Times New Roman"/>
                <a:cs typeface="Times New Roman"/>
                <a:sym typeface="Times New Roman"/>
              </a:rPr>
              <a:t>Sum= 1+2+3+....100 = ?</a:t>
            </a:r>
            <a:endParaRPr sz="1500" i="1">
              <a:solidFill>
                <a:schemeClr val="dk2"/>
              </a:solidFill>
              <a:latin typeface="Times New Roman"/>
              <a:ea typeface="Times New Roman"/>
              <a:cs typeface="Times New Roman"/>
              <a:sym typeface="Times New Roman"/>
            </a:endParaRPr>
          </a:p>
        </p:txBody>
      </p:sp>
      <p:pic>
        <p:nvPicPr>
          <p:cNvPr id="347" name="Google Shape;347;p55"/>
          <p:cNvPicPr preferRelativeResize="0"/>
          <p:nvPr/>
        </p:nvPicPr>
        <p:blipFill>
          <a:blip r:embed="rId3">
            <a:alphaModFix/>
          </a:blip>
          <a:stretch>
            <a:fillRect/>
          </a:stretch>
        </p:blipFill>
        <p:spPr>
          <a:xfrm>
            <a:off x="1062375" y="1811225"/>
            <a:ext cx="2746675" cy="32194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5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Pseudo Code</a:t>
            </a:r>
            <a:endParaRPr>
              <a:latin typeface="Times New Roman"/>
              <a:ea typeface="Times New Roman"/>
              <a:cs typeface="Times New Roman"/>
              <a:sym typeface="Times New Roman"/>
            </a:endParaRPr>
          </a:p>
        </p:txBody>
      </p:sp>
      <p:sp>
        <p:nvSpPr>
          <p:cNvPr id="353" name="Google Shape;353;p56"/>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Font typeface="Times New Roman"/>
              <a:buChar char="●"/>
            </a:pPr>
            <a:r>
              <a:rPr lang="en">
                <a:solidFill>
                  <a:schemeClr val="dk2"/>
                </a:solidFill>
                <a:latin typeface="Times New Roman"/>
                <a:ea typeface="Times New Roman"/>
                <a:cs typeface="Times New Roman"/>
                <a:sym typeface="Times New Roman"/>
              </a:rPr>
              <a:t>A pseudocode (pronounced Soo-doh-kohd, the word “pseudo” means “not real,” so “pseudocode” means “not real code”. ) is another way of representing an algorithm.</a:t>
            </a:r>
            <a:endParaRPr>
              <a:solidFill>
                <a:schemeClr val="dk2"/>
              </a:solidFill>
              <a:latin typeface="Times New Roman"/>
              <a:ea typeface="Times New Roman"/>
              <a:cs typeface="Times New Roman"/>
              <a:sym typeface="Times New Roman"/>
            </a:endParaRPr>
          </a:p>
          <a:p>
            <a:pPr marL="457200" lvl="0" indent="-342900" algn="l" rtl="0">
              <a:spcBef>
                <a:spcPts val="0"/>
              </a:spcBef>
              <a:spcAft>
                <a:spcPts val="0"/>
              </a:spcAft>
              <a:buClr>
                <a:schemeClr val="dk2"/>
              </a:buClr>
              <a:buSzPts val="1800"/>
              <a:buFont typeface="Times New Roman"/>
              <a:buChar char="●"/>
            </a:pPr>
            <a:r>
              <a:rPr lang="en">
                <a:solidFill>
                  <a:schemeClr val="dk2"/>
                </a:solidFill>
                <a:latin typeface="Times New Roman"/>
                <a:ea typeface="Times New Roman"/>
                <a:cs typeface="Times New Roman"/>
                <a:sym typeface="Times New Roman"/>
              </a:rPr>
              <a:t>Its is neither an algorithm nor a program. It is an abstract form of a program. </a:t>
            </a:r>
            <a:endParaRPr>
              <a:solidFill>
                <a:schemeClr val="dk2"/>
              </a:solidFill>
              <a:latin typeface="Times New Roman"/>
              <a:ea typeface="Times New Roman"/>
              <a:cs typeface="Times New Roman"/>
              <a:sym typeface="Times New Roman"/>
            </a:endParaRPr>
          </a:p>
          <a:p>
            <a:pPr marL="457200" lvl="0" indent="-342900" algn="l" rtl="0">
              <a:spcBef>
                <a:spcPts val="0"/>
              </a:spcBef>
              <a:spcAft>
                <a:spcPts val="0"/>
              </a:spcAft>
              <a:buClr>
                <a:schemeClr val="dk2"/>
              </a:buClr>
              <a:buSzPts val="1800"/>
              <a:buFont typeface="Times New Roman"/>
              <a:buChar char="●"/>
            </a:pPr>
            <a:r>
              <a:rPr lang="en">
                <a:solidFill>
                  <a:schemeClr val="dk2"/>
                </a:solidFill>
                <a:latin typeface="Times New Roman"/>
                <a:ea typeface="Times New Roman"/>
                <a:cs typeface="Times New Roman"/>
                <a:sym typeface="Times New Roman"/>
              </a:rPr>
              <a:t>It consists of English like statements which perform the specific operations.</a:t>
            </a:r>
            <a:endParaRPr>
              <a:solidFill>
                <a:schemeClr val="dk2"/>
              </a:solidFill>
              <a:latin typeface="Times New Roman"/>
              <a:ea typeface="Times New Roman"/>
              <a:cs typeface="Times New Roman"/>
              <a:sym typeface="Times New Roman"/>
            </a:endParaRPr>
          </a:p>
          <a:p>
            <a:pPr marL="457200" lvl="0" indent="-342900" algn="l" rtl="0">
              <a:spcBef>
                <a:spcPts val="0"/>
              </a:spcBef>
              <a:spcAft>
                <a:spcPts val="0"/>
              </a:spcAft>
              <a:buClr>
                <a:schemeClr val="dk2"/>
              </a:buClr>
              <a:buSzPts val="1800"/>
              <a:buFont typeface="Times New Roman"/>
              <a:buChar char="●"/>
            </a:pPr>
            <a:r>
              <a:rPr lang="en">
                <a:solidFill>
                  <a:schemeClr val="dk2"/>
                </a:solidFill>
                <a:latin typeface="Times New Roman"/>
                <a:ea typeface="Times New Roman"/>
                <a:cs typeface="Times New Roman"/>
                <a:sym typeface="Times New Roman"/>
              </a:rPr>
              <a:t>It helps programmers to write algorithm. </a:t>
            </a:r>
            <a:endParaRPr>
              <a:solidFill>
                <a:schemeClr val="dk2"/>
              </a:solidFill>
              <a:latin typeface="Times New Roman"/>
              <a:ea typeface="Times New Roman"/>
              <a:cs typeface="Times New Roman"/>
              <a:sym typeface="Times New Roman"/>
            </a:endParaRPr>
          </a:p>
          <a:p>
            <a:pPr marL="457200" lvl="0" indent="-342900" algn="l" rtl="0">
              <a:spcBef>
                <a:spcPts val="0"/>
              </a:spcBef>
              <a:spcAft>
                <a:spcPts val="0"/>
              </a:spcAft>
              <a:buClr>
                <a:schemeClr val="dk2"/>
              </a:buClr>
              <a:buSzPts val="1800"/>
              <a:buFont typeface="Times New Roman"/>
              <a:buChar char="●"/>
            </a:pPr>
            <a:r>
              <a:rPr lang="en">
                <a:solidFill>
                  <a:schemeClr val="dk2"/>
                </a:solidFill>
                <a:latin typeface="Times New Roman"/>
                <a:ea typeface="Times New Roman"/>
                <a:cs typeface="Times New Roman"/>
                <a:sym typeface="Times New Roman"/>
              </a:rPr>
              <a:t>It is a detailed description of instructions that a computer must follow in a particular order.</a:t>
            </a:r>
            <a:endParaRPr>
              <a:solidFill>
                <a:schemeClr val="dk2"/>
              </a:solidFill>
              <a:latin typeface="Times New Roman"/>
              <a:ea typeface="Times New Roman"/>
              <a:cs typeface="Times New Roman"/>
              <a:sym typeface="Times New Roman"/>
            </a:endParaRPr>
          </a:p>
          <a:p>
            <a:pPr marL="457200" lvl="0" indent="-342900" algn="l" rtl="0">
              <a:spcBef>
                <a:spcPts val="0"/>
              </a:spcBef>
              <a:spcAft>
                <a:spcPts val="0"/>
              </a:spcAft>
              <a:buClr>
                <a:schemeClr val="dk2"/>
              </a:buClr>
              <a:buSzPts val="1800"/>
              <a:buFont typeface="Times New Roman"/>
              <a:buChar char="●"/>
            </a:pPr>
            <a:r>
              <a:rPr lang="en">
                <a:solidFill>
                  <a:schemeClr val="dk2"/>
                </a:solidFill>
                <a:latin typeface="Times New Roman"/>
                <a:ea typeface="Times New Roman"/>
                <a:cs typeface="Times New Roman"/>
                <a:sym typeface="Times New Roman"/>
              </a:rPr>
              <a:t>Advantages: * Easy to read, * Easy to understand, * Easy to modify.</a:t>
            </a:r>
            <a:endParaRPr>
              <a:solidFill>
                <a:schemeClr val="dk2"/>
              </a:solidFill>
              <a:latin typeface="Times New Roman"/>
              <a:ea typeface="Times New Roman"/>
              <a:cs typeface="Times New Roman"/>
              <a:sym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Example</a:t>
            </a:r>
            <a:endParaRPr>
              <a:latin typeface="Times New Roman"/>
              <a:ea typeface="Times New Roman"/>
              <a:cs typeface="Times New Roman"/>
              <a:sym typeface="Times New Roman"/>
            </a:endParaRPr>
          </a:p>
        </p:txBody>
      </p:sp>
      <p:sp>
        <p:nvSpPr>
          <p:cNvPr id="359" name="Google Shape;359;p57"/>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Times New Roman"/>
                <a:ea typeface="Times New Roman"/>
                <a:cs typeface="Times New Roman"/>
                <a:sym typeface="Times New Roman"/>
              </a:rPr>
              <a:t>Que: Write a pseudo code to perform the basic arithmetic operations.</a:t>
            </a:r>
            <a:endParaRPr>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chemeClr val="dk2"/>
                </a:solidFill>
                <a:latin typeface="Times New Roman"/>
                <a:ea typeface="Times New Roman"/>
                <a:cs typeface="Times New Roman"/>
                <a:sym typeface="Times New Roman"/>
              </a:rPr>
              <a:t>Start</a:t>
            </a:r>
            <a:endParaRPr>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chemeClr val="dk2"/>
                </a:solidFill>
                <a:latin typeface="Times New Roman"/>
                <a:ea typeface="Times New Roman"/>
                <a:cs typeface="Times New Roman"/>
                <a:sym typeface="Times New Roman"/>
              </a:rPr>
              <a:t>Read n1, n2</a:t>
            </a:r>
            <a:endParaRPr>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chemeClr val="dk2"/>
                </a:solidFill>
                <a:latin typeface="Times New Roman"/>
                <a:ea typeface="Times New Roman"/>
                <a:cs typeface="Times New Roman"/>
                <a:sym typeface="Times New Roman"/>
              </a:rPr>
              <a:t>Sum = n1 + n2</a:t>
            </a:r>
            <a:endParaRPr>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chemeClr val="dk2"/>
                </a:solidFill>
                <a:latin typeface="Times New Roman"/>
                <a:ea typeface="Times New Roman"/>
                <a:cs typeface="Times New Roman"/>
                <a:sym typeface="Times New Roman"/>
              </a:rPr>
              <a:t>Diff = n1 – n2</a:t>
            </a:r>
            <a:endParaRPr>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chemeClr val="dk2"/>
                </a:solidFill>
                <a:latin typeface="Times New Roman"/>
                <a:ea typeface="Times New Roman"/>
                <a:cs typeface="Times New Roman"/>
                <a:sym typeface="Times New Roman"/>
              </a:rPr>
              <a:t>Mult = n1 * n2</a:t>
            </a:r>
            <a:endParaRPr>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chemeClr val="dk2"/>
                </a:solidFill>
                <a:latin typeface="Times New Roman"/>
                <a:ea typeface="Times New Roman"/>
                <a:cs typeface="Times New Roman"/>
                <a:sym typeface="Times New Roman"/>
              </a:rPr>
              <a:t>Quot = n1/n2</a:t>
            </a:r>
            <a:endParaRPr>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chemeClr val="dk2"/>
                </a:solidFill>
                <a:latin typeface="Times New Roman"/>
                <a:ea typeface="Times New Roman"/>
                <a:cs typeface="Times New Roman"/>
                <a:sym typeface="Times New Roman"/>
              </a:rPr>
              <a:t>Print sum, diff, mult, quot</a:t>
            </a:r>
            <a:endParaRPr>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chemeClr val="dk2"/>
                </a:solidFill>
                <a:latin typeface="Times New Roman"/>
                <a:ea typeface="Times New Roman"/>
                <a:cs typeface="Times New Roman"/>
                <a:sym typeface="Times New Roman"/>
              </a:rPr>
              <a:t>End.</a:t>
            </a:r>
            <a:endParaRPr>
              <a:solidFill>
                <a:schemeClr val="dk2"/>
              </a:solidFill>
              <a:latin typeface="Times New Roman"/>
              <a:ea typeface="Times New Roman"/>
              <a:cs typeface="Times New Roman"/>
              <a:sym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Example</a:t>
            </a:r>
            <a:endParaRPr>
              <a:latin typeface="Times New Roman"/>
              <a:ea typeface="Times New Roman"/>
              <a:cs typeface="Times New Roman"/>
              <a:sym typeface="Times New Roman"/>
            </a:endParaRPr>
          </a:p>
        </p:txBody>
      </p:sp>
      <p:sp>
        <p:nvSpPr>
          <p:cNvPr id="365" name="Google Shape;365;p58"/>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Font typeface="Times New Roman"/>
              <a:buChar char="●"/>
            </a:pPr>
            <a:r>
              <a:rPr lang="en" sz="1800">
                <a:solidFill>
                  <a:schemeClr val="dk2"/>
                </a:solidFill>
                <a:latin typeface="Times New Roman"/>
                <a:ea typeface="Times New Roman"/>
                <a:cs typeface="Times New Roman"/>
                <a:sym typeface="Times New Roman"/>
              </a:rPr>
              <a:t>INPUT</a:t>
            </a:r>
            <a:endParaRPr sz="1800">
              <a:solidFill>
                <a:schemeClr val="dk2"/>
              </a:solidFill>
              <a:latin typeface="Times New Roman"/>
              <a:ea typeface="Times New Roman"/>
              <a:cs typeface="Times New Roman"/>
              <a:sym typeface="Times New Roman"/>
            </a:endParaRPr>
          </a:p>
          <a:p>
            <a:pPr marL="457200" lvl="0" indent="-342900" algn="l" rtl="0">
              <a:spcBef>
                <a:spcPts val="0"/>
              </a:spcBef>
              <a:spcAft>
                <a:spcPts val="0"/>
              </a:spcAft>
              <a:buClr>
                <a:schemeClr val="dk2"/>
              </a:buClr>
              <a:buSzPts val="1800"/>
              <a:buFont typeface="Times New Roman"/>
              <a:buChar char="●"/>
            </a:pPr>
            <a:r>
              <a:rPr lang="en" sz="1800">
                <a:solidFill>
                  <a:schemeClr val="dk2"/>
                </a:solidFill>
                <a:latin typeface="Times New Roman"/>
                <a:ea typeface="Times New Roman"/>
                <a:cs typeface="Times New Roman"/>
                <a:sym typeface="Times New Roman"/>
              </a:rPr>
              <a:t>COMPUTE </a:t>
            </a:r>
            <a:endParaRPr sz="1800">
              <a:solidFill>
                <a:schemeClr val="dk2"/>
              </a:solidFill>
              <a:latin typeface="Times New Roman"/>
              <a:ea typeface="Times New Roman"/>
              <a:cs typeface="Times New Roman"/>
              <a:sym typeface="Times New Roman"/>
            </a:endParaRPr>
          </a:p>
          <a:p>
            <a:pPr marL="457200" lvl="0" indent="-342900" algn="l" rtl="0">
              <a:spcBef>
                <a:spcPts val="0"/>
              </a:spcBef>
              <a:spcAft>
                <a:spcPts val="0"/>
              </a:spcAft>
              <a:buClr>
                <a:schemeClr val="dk2"/>
              </a:buClr>
              <a:buSzPts val="1800"/>
              <a:buFont typeface="Times New Roman"/>
              <a:buChar char="●"/>
            </a:pPr>
            <a:r>
              <a:rPr lang="en" sz="1800">
                <a:solidFill>
                  <a:schemeClr val="dk2"/>
                </a:solidFill>
                <a:latin typeface="Times New Roman"/>
                <a:ea typeface="Times New Roman"/>
                <a:cs typeface="Times New Roman"/>
                <a:sym typeface="Times New Roman"/>
              </a:rPr>
              <a:t>PRINT </a:t>
            </a:r>
            <a:endParaRPr sz="1800">
              <a:solidFill>
                <a:schemeClr val="dk2"/>
              </a:solidFill>
              <a:latin typeface="Times New Roman"/>
              <a:ea typeface="Times New Roman"/>
              <a:cs typeface="Times New Roman"/>
              <a:sym typeface="Times New Roman"/>
            </a:endParaRPr>
          </a:p>
          <a:p>
            <a:pPr marL="457200" lvl="0" indent="-342900" algn="l" rtl="0">
              <a:spcBef>
                <a:spcPts val="0"/>
              </a:spcBef>
              <a:spcAft>
                <a:spcPts val="0"/>
              </a:spcAft>
              <a:buClr>
                <a:schemeClr val="dk2"/>
              </a:buClr>
              <a:buSzPts val="1800"/>
              <a:buFont typeface="Times New Roman"/>
              <a:buChar char="●"/>
            </a:pPr>
            <a:r>
              <a:rPr lang="en" sz="1800">
                <a:solidFill>
                  <a:schemeClr val="dk2"/>
                </a:solidFill>
                <a:latin typeface="Times New Roman"/>
                <a:ea typeface="Times New Roman"/>
                <a:cs typeface="Times New Roman"/>
                <a:sym typeface="Times New Roman"/>
              </a:rPr>
              <a:t>INCREMENT </a:t>
            </a:r>
            <a:endParaRPr sz="1800">
              <a:solidFill>
                <a:schemeClr val="dk2"/>
              </a:solidFill>
              <a:latin typeface="Times New Roman"/>
              <a:ea typeface="Times New Roman"/>
              <a:cs typeface="Times New Roman"/>
              <a:sym typeface="Times New Roman"/>
            </a:endParaRPr>
          </a:p>
          <a:p>
            <a:pPr marL="457200" lvl="0" indent="-342900" algn="l" rtl="0">
              <a:spcBef>
                <a:spcPts val="0"/>
              </a:spcBef>
              <a:spcAft>
                <a:spcPts val="0"/>
              </a:spcAft>
              <a:buClr>
                <a:schemeClr val="dk2"/>
              </a:buClr>
              <a:buSzPts val="1800"/>
              <a:buFont typeface="Times New Roman"/>
              <a:buChar char="●"/>
            </a:pPr>
            <a:r>
              <a:rPr lang="en" sz="1800">
                <a:solidFill>
                  <a:schemeClr val="dk2"/>
                </a:solidFill>
                <a:latin typeface="Times New Roman"/>
                <a:ea typeface="Times New Roman"/>
                <a:cs typeface="Times New Roman"/>
                <a:sym typeface="Times New Roman"/>
              </a:rPr>
              <a:t>DECREMENT </a:t>
            </a:r>
            <a:endParaRPr sz="1800">
              <a:solidFill>
                <a:schemeClr val="dk2"/>
              </a:solidFill>
              <a:latin typeface="Times New Roman"/>
              <a:ea typeface="Times New Roman"/>
              <a:cs typeface="Times New Roman"/>
              <a:sym typeface="Times New Roman"/>
            </a:endParaRPr>
          </a:p>
          <a:p>
            <a:pPr marL="457200" lvl="0" indent="-342900" algn="l" rtl="0">
              <a:spcBef>
                <a:spcPts val="0"/>
              </a:spcBef>
              <a:spcAft>
                <a:spcPts val="0"/>
              </a:spcAft>
              <a:buClr>
                <a:schemeClr val="dk2"/>
              </a:buClr>
              <a:buSzPts val="1800"/>
              <a:buFont typeface="Times New Roman"/>
              <a:buChar char="●"/>
            </a:pPr>
            <a:r>
              <a:rPr lang="en" sz="1800">
                <a:solidFill>
                  <a:schemeClr val="dk2"/>
                </a:solidFill>
                <a:latin typeface="Times New Roman"/>
                <a:ea typeface="Times New Roman"/>
                <a:cs typeface="Times New Roman"/>
                <a:sym typeface="Times New Roman"/>
              </a:rPr>
              <a:t>IF/ELSE </a:t>
            </a:r>
            <a:endParaRPr sz="1800">
              <a:solidFill>
                <a:schemeClr val="dk2"/>
              </a:solidFill>
              <a:latin typeface="Times New Roman"/>
              <a:ea typeface="Times New Roman"/>
              <a:cs typeface="Times New Roman"/>
              <a:sym typeface="Times New Roman"/>
            </a:endParaRPr>
          </a:p>
          <a:p>
            <a:pPr marL="457200" lvl="0" indent="-342900" algn="l" rtl="0">
              <a:spcBef>
                <a:spcPts val="0"/>
              </a:spcBef>
              <a:spcAft>
                <a:spcPts val="0"/>
              </a:spcAft>
              <a:buClr>
                <a:schemeClr val="dk2"/>
              </a:buClr>
              <a:buSzPts val="1800"/>
              <a:buFont typeface="Times New Roman"/>
              <a:buChar char="●"/>
            </a:pPr>
            <a:r>
              <a:rPr lang="en" sz="1800">
                <a:solidFill>
                  <a:schemeClr val="dk2"/>
                </a:solidFill>
                <a:latin typeface="Times New Roman"/>
                <a:ea typeface="Times New Roman"/>
                <a:cs typeface="Times New Roman"/>
                <a:sym typeface="Times New Roman"/>
              </a:rPr>
              <a:t>WHILE </a:t>
            </a:r>
            <a:endParaRPr sz="1800">
              <a:solidFill>
                <a:schemeClr val="dk2"/>
              </a:solidFill>
              <a:latin typeface="Times New Roman"/>
              <a:ea typeface="Times New Roman"/>
              <a:cs typeface="Times New Roman"/>
              <a:sym typeface="Times New Roman"/>
            </a:endParaRPr>
          </a:p>
          <a:p>
            <a:pPr marL="457200" lvl="0" indent="-342900" algn="l" rtl="0">
              <a:spcBef>
                <a:spcPts val="0"/>
              </a:spcBef>
              <a:spcAft>
                <a:spcPts val="0"/>
              </a:spcAft>
              <a:buClr>
                <a:schemeClr val="dk2"/>
              </a:buClr>
              <a:buSzPts val="1800"/>
              <a:buFont typeface="Times New Roman"/>
              <a:buChar char="●"/>
            </a:pPr>
            <a:r>
              <a:rPr lang="en" sz="1800">
                <a:solidFill>
                  <a:schemeClr val="dk2"/>
                </a:solidFill>
                <a:latin typeface="Times New Roman"/>
                <a:ea typeface="Times New Roman"/>
                <a:cs typeface="Times New Roman"/>
                <a:sym typeface="Times New Roman"/>
              </a:rPr>
              <a:t>TRUE/FALSE </a:t>
            </a:r>
            <a:endParaRPr sz="1800">
              <a:solidFill>
                <a:schemeClr val="dk2"/>
              </a:solidFill>
              <a:latin typeface="Times New Roman"/>
              <a:ea typeface="Times New Roman"/>
              <a:cs typeface="Times New Roman"/>
              <a:sym typeface="Times New Roman"/>
            </a:endParaRPr>
          </a:p>
        </p:txBody>
      </p:sp>
      <p:sp>
        <p:nvSpPr>
          <p:cNvPr id="366" name="Google Shape;366;p58"/>
          <p:cNvSpPr txBox="1">
            <a:spLocks noGrp="1"/>
          </p:cNvSpPr>
          <p:nvPr>
            <p:ph type="body" idx="2"/>
          </p:nvPr>
        </p:nvSpPr>
        <p:spPr>
          <a:xfrm>
            <a:off x="4694250" y="1766675"/>
            <a:ext cx="39999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Times New Roman"/>
                <a:ea typeface="Times New Roman"/>
                <a:cs typeface="Times New Roman"/>
                <a:sym typeface="Times New Roman"/>
              </a:rPr>
              <a:t>Que: Write a Pseudocode for calculating area and perimeter of  a rectangle.</a:t>
            </a:r>
            <a:endParaRPr sz="18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endParaRPr sz="18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n" sz="1800">
                <a:solidFill>
                  <a:schemeClr val="dk2"/>
                </a:solidFill>
                <a:latin typeface="Times New Roman"/>
                <a:ea typeface="Times New Roman"/>
                <a:cs typeface="Times New Roman"/>
                <a:sym typeface="Times New Roman"/>
              </a:rPr>
              <a:t>INPUT length  </a:t>
            </a:r>
            <a:endParaRPr sz="18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n" sz="1800">
                <a:solidFill>
                  <a:schemeClr val="dk2"/>
                </a:solidFill>
                <a:latin typeface="Times New Roman"/>
                <a:ea typeface="Times New Roman"/>
                <a:cs typeface="Times New Roman"/>
                <a:sym typeface="Times New Roman"/>
              </a:rPr>
              <a:t>INPUT breadth  </a:t>
            </a:r>
            <a:endParaRPr sz="18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n" sz="1800">
                <a:solidFill>
                  <a:schemeClr val="dk2"/>
                </a:solidFill>
                <a:latin typeface="Times New Roman"/>
                <a:ea typeface="Times New Roman"/>
                <a:cs typeface="Times New Roman"/>
                <a:sym typeface="Times New Roman"/>
              </a:rPr>
              <a:t>COMPUTE Area = length * breadth  </a:t>
            </a:r>
            <a:endParaRPr sz="18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n" sz="1800">
                <a:solidFill>
                  <a:schemeClr val="dk2"/>
                </a:solidFill>
                <a:latin typeface="Times New Roman"/>
                <a:ea typeface="Times New Roman"/>
                <a:cs typeface="Times New Roman"/>
                <a:sym typeface="Times New Roman"/>
              </a:rPr>
              <a:t>PRINT Area  </a:t>
            </a:r>
            <a:endParaRPr sz="18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n" sz="1800">
                <a:solidFill>
                  <a:schemeClr val="dk2"/>
                </a:solidFill>
                <a:latin typeface="Times New Roman"/>
                <a:ea typeface="Times New Roman"/>
                <a:cs typeface="Times New Roman"/>
                <a:sym typeface="Times New Roman"/>
              </a:rPr>
              <a:t>COMPUTE Perim = 2 * (length + breadth)  </a:t>
            </a:r>
            <a:endParaRPr sz="18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n" sz="1800">
                <a:solidFill>
                  <a:schemeClr val="dk2"/>
                </a:solidFill>
                <a:latin typeface="Times New Roman"/>
                <a:ea typeface="Times New Roman"/>
                <a:cs typeface="Times New Roman"/>
                <a:sym typeface="Times New Roman"/>
              </a:rPr>
              <a:t>PRINT Perim </a:t>
            </a:r>
            <a:endParaRPr sz="1800">
              <a:solidFill>
                <a:schemeClr val="dk2"/>
              </a:solidFill>
              <a:latin typeface="Times New Roman"/>
              <a:ea typeface="Times New Roman"/>
              <a:cs typeface="Times New Roman"/>
              <a:sym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9"/>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Comparison between Algo and Pseudo Code</a:t>
            </a:r>
            <a:endParaRPr>
              <a:latin typeface="Times New Roman"/>
              <a:ea typeface="Times New Roman"/>
              <a:cs typeface="Times New Roman"/>
              <a:sym typeface="Times New Roman"/>
            </a:endParaRPr>
          </a:p>
        </p:txBody>
      </p:sp>
      <p:sp>
        <p:nvSpPr>
          <p:cNvPr id="372" name="Google Shape;372;p59"/>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Times New Roman"/>
                <a:ea typeface="Times New Roman"/>
                <a:cs typeface="Times New Roman"/>
                <a:sym typeface="Times New Roman"/>
              </a:rPr>
              <a:t>Step 1: Read length of the rectangle, l</a:t>
            </a:r>
            <a:endParaRPr sz="18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n" sz="1800">
                <a:solidFill>
                  <a:schemeClr val="dk2"/>
                </a:solidFill>
                <a:latin typeface="Times New Roman"/>
                <a:ea typeface="Times New Roman"/>
                <a:cs typeface="Times New Roman"/>
                <a:sym typeface="Times New Roman"/>
              </a:rPr>
              <a:t>Step 2: Read width of the rectangle, w</a:t>
            </a:r>
            <a:endParaRPr sz="18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n" sz="1800">
                <a:solidFill>
                  <a:schemeClr val="dk2"/>
                </a:solidFill>
                <a:latin typeface="Times New Roman"/>
                <a:ea typeface="Times New Roman"/>
                <a:cs typeface="Times New Roman"/>
                <a:sym typeface="Times New Roman"/>
              </a:rPr>
              <a:t>Step 3: Calculate perimeter of the rectangle (p) using the formula p = 2* (l +w)</a:t>
            </a:r>
            <a:endParaRPr sz="18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n" sz="1800">
                <a:solidFill>
                  <a:schemeClr val="dk2"/>
                </a:solidFill>
                <a:latin typeface="Times New Roman"/>
                <a:ea typeface="Times New Roman"/>
                <a:cs typeface="Times New Roman"/>
                <a:sym typeface="Times New Roman"/>
              </a:rPr>
              <a:t>Step 4: Calculate area of the rectangle (ar) using the formula ar = l * w</a:t>
            </a:r>
            <a:endParaRPr sz="18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n" sz="1800">
                <a:solidFill>
                  <a:schemeClr val="dk2"/>
                </a:solidFill>
                <a:latin typeface="Times New Roman"/>
                <a:ea typeface="Times New Roman"/>
                <a:cs typeface="Times New Roman"/>
                <a:sym typeface="Times New Roman"/>
              </a:rPr>
              <a:t>Step 5: Print perimeter, p</a:t>
            </a:r>
            <a:endParaRPr sz="18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n" sz="1800">
                <a:solidFill>
                  <a:schemeClr val="dk2"/>
                </a:solidFill>
                <a:latin typeface="Times New Roman"/>
                <a:ea typeface="Times New Roman"/>
                <a:cs typeface="Times New Roman"/>
                <a:sym typeface="Times New Roman"/>
              </a:rPr>
              <a:t>Step 6: Print area. ar</a:t>
            </a:r>
            <a:endParaRPr sz="18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n" sz="1800">
                <a:solidFill>
                  <a:schemeClr val="dk2"/>
                </a:solidFill>
                <a:latin typeface="Times New Roman"/>
                <a:ea typeface="Times New Roman"/>
                <a:cs typeface="Times New Roman"/>
                <a:sym typeface="Times New Roman"/>
              </a:rPr>
              <a:t>Step 7: Stop.</a:t>
            </a:r>
            <a:endParaRPr/>
          </a:p>
        </p:txBody>
      </p:sp>
      <p:sp>
        <p:nvSpPr>
          <p:cNvPr id="373" name="Google Shape;373;p59"/>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Times New Roman"/>
                <a:ea typeface="Times New Roman"/>
                <a:cs typeface="Times New Roman"/>
                <a:sym typeface="Times New Roman"/>
              </a:rPr>
              <a:t>INPUT length  </a:t>
            </a:r>
            <a:endParaRPr sz="18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n" sz="1800">
                <a:solidFill>
                  <a:schemeClr val="dk2"/>
                </a:solidFill>
                <a:latin typeface="Times New Roman"/>
                <a:ea typeface="Times New Roman"/>
                <a:cs typeface="Times New Roman"/>
                <a:sym typeface="Times New Roman"/>
              </a:rPr>
              <a:t>INPUT breadth  </a:t>
            </a:r>
            <a:endParaRPr sz="18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n" sz="1800">
                <a:solidFill>
                  <a:schemeClr val="dk2"/>
                </a:solidFill>
                <a:latin typeface="Times New Roman"/>
                <a:ea typeface="Times New Roman"/>
                <a:cs typeface="Times New Roman"/>
                <a:sym typeface="Times New Roman"/>
              </a:rPr>
              <a:t>COMPUTE Area = length * breadth  </a:t>
            </a:r>
            <a:endParaRPr sz="18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n" sz="1800">
                <a:solidFill>
                  <a:schemeClr val="dk2"/>
                </a:solidFill>
                <a:latin typeface="Times New Roman"/>
                <a:ea typeface="Times New Roman"/>
                <a:cs typeface="Times New Roman"/>
                <a:sym typeface="Times New Roman"/>
              </a:rPr>
              <a:t>PRINT Area  </a:t>
            </a:r>
            <a:endParaRPr sz="18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n" sz="1800">
                <a:solidFill>
                  <a:schemeClr val="dk2"/>
                </a:solidFill>
                <a:latin typeface="Times New Roman"/>
                <a:ea typeface="Times New Roman"/>
                <a:cs typeface="Times New Roman"/>
                <a:sym typeface="Times New Roman"/>
              </a:rPr>
              <a:t>COMPUTE Perim = 2 * (length + breadth)  </a:t>
            </a:r>
            <a:endParaRPr sz="18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n" sz="1800">
                <a:solidFill>
                  <a:schemeClr val="dk2"/>
                </a:solidFill>
                <a:latin typeface="Times New Roman"/>
                <a:ea typeface="Times New Roman"/>
                <a:cs typeface="Times New Roman"/>
                <a:sym typeface="Times New Roman"/>
              </a:rPr>
              <a:t>PRINT Perim </a:t>
            </a:r>
            <a:endParaRPr sz="1800">
              <a:solidFill>
                <a:schemeClr val="dk2"/>
              </a:solidFill>
              <a:latin typeface="Times New Roman"/>
              <a:ea typeface="Times New Roman"/>
              <a:cs typeface="Times New Roman"/>
              <a:sym typeface="Times New Roman"/>
            </a:endParaRPr>
          </a:p>
          <a:p>
            <a:pPr marL="0" lvl="0" indent="0" algn="l" rtl="0">
              <a:spcBef>
                <a:spcPts val="0"/>
              </a:spcBef>
              <a:spcAft>
                <a:spcPts val="160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60"/>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latin typeface="Times New Roman"/>
                <a:ea typeface="Times New Roman"/>
                <a:cs typeface="Times New Roman"/>
                <a:sym typeface="Times New Roman"/>
              </a:rPr>
              <a:t>Steps Involved in Problem Solving</a:t>
            </a:r>
            <a:endParaRPr>
              <a:latin typeface="Times New Roman"/>
              <a:ea typeface="Times New Roman"/>
              <a:cs typeface="Times New Roman"/>
              <a:sym typeface="Times New Roman"/>
            </a:endParaRPr>
          </a:p>
        </p:txBody>
      </p:sp>
      <p:sp>
        <p:nvSpPr>
          <p:cNvPr id="379" name="Google Shape;379;p60"/>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457200" lvl="0" indent="-349250" algn="l" rtl="0">
              <a:lnSpc>
                <a:spcPct val="115000"/>
              </a:lnSpc>
              <a:spcBef>
                <a:spcPts val="0"/>
              </a:spcBef>
              <a:spcAft>
                <a:spcPts val="0"/>
              </a:spcAft>
              <a:buSzPts val="1900"/>
              <a:buFont typeface="Times New Roman"/>
              <a:buAutoNum type="arabicPeriod"/>
            </a:pPr>
            <a:r>
              <a:rPr lang="en" sz="1900">
                <a:highlight>
                  <a:schemeClr val="dk1"/>
                </a:highlight>
                <a:latin typeface="Times New Roman"/>
                <a:ea typeface="Times New Roman"/>
                <a:cs typeface="Times New Roman"/>
                <a:sym typeface="Times New Roman"/>
              </a:rPr>
              <a:t>Requirements specifications (Specification of needs).</a:t>
            </a:r>
            <a:endParaRPr sz="1900">
              <a:highlight>
                <a:schemeClr val="dk1"/>
              </a:highlight>
              <a:latin typeface="Times New Roman"/>
              <a:ea typeface="Times New Roman"/>
              <a:cs typeface="Times New Roman"/>
              <a:sym typeface="Times New Roman"/>
            </a:endParaRPr>
          </a:p>
          <a:p>
            <a:pPr marL="457200" lvl="0" indent="-349250" algn="l" rtl="0">
              <a:lnSpc>
                <a:spcPct val="115000"/>
              </a:lnSpc>
              <a:spcBef>
                <a:spcPts val="0"/>
              </a:spcBef>
              <a:spcAft>
                <a:spcPts val="0"/>
              </a:spcAft>
              <a:buSzPts val="1900"/>
              <a:buFont typeface="Times New Roman"/>
              <a:buAutoNum type="arabicPeriod"/>
            </a:pPr>
            <a:r>
              <a:rPr lang="en" sz="1900">
                <a:highlight>
                  <a:schemeClr val="dk1"/>
                </a:highlight>
                <a:latin typeface="Times New Roman"/>
                <a:ea typeface="Times New Roman"/>
                <a:cs typeface="Times New Roman"/>
                <a:sym typeface="Times New Roman"/>
              </a:rPr>
              <a:t>Problem analysis.</a:t>
            </a:r>
            <a:endParaRPr sz="1900">
              <a:highlight>
                <a:schemeClr val="dk1"/>
              </a:highlight>
              <a:latin typeface="Times New Roman"/>
              <a:ea typeface="Times New Roman"/>
              <a:cs typeface="Times New Roman"/>
              <a:sym typeface="Times New Roman"/>
            </a:endParaRPr>
          </a:p>
          <a:p>
            <a:pPr marL="457200" lvl="0" indent="-349250" algn="l" rtl="0">
              <a:lnSpc>
                <a:spcPct val="115000"/>
              </a:lnSpc>
              <a:spcBef>
                <a:spcPts val="0"/>
              </a:spcBef>
              <a:spcAft>
                <a:spcPts val="0"/>
              </a:spcAft>
              <a:buSzPts val="1900"/>
              <a:buFont typeface="Times New Roman"/>
              <a:buAutoNum type="arabicPeriod"/>
            </a:pPr>
            <a:r>
              <a:rPr lang="en" sz="1900">
                <a:highlight>
                  <a:schemeClr val="dk1"/>
                </a:highlight>
                <a:latin typeface="Times New Roman"/>
                <a:ea typeface="Times New Roman"/>
                <a:cs typeface="Times New Roman"/>
                <a:sym typeface="Times New Roman"/>
              </a:rPr>
              <a:t>Design the algorithm to solve the problem.</a:t>
            </a:r>
            <a:endParaRPr sz="1900">
              <a:highlight>
                <a:schemeClr val="dk1"/>
              </a:highlight>
              <a:latin typeface="Times New Roman"/>
              <a:ea typeface="Times New Roman"/>
              <a:cs typeface="Times New Roman"/>
              <a:sym typeface="Times New Roman"/>
            </a:endParaRPr>
          </a:p>
          <a:p>
            <a:pPr marL="457200" lvl="0" indent="-349250" algn="l" rtl="0">
              <a:lnSpc>
                <a:spcPct val="115000"/>
              </a:lnSpc>
              <a:spcBef>
                <a:spcPts val="0"/>
              </a:spcBef>
              <a:spcAft>
                <a:spcPts val="0"/>
              </a:spcAft>
              <a:buClr>
                <a:srgbClr val="FFFF00"/>
              </a:buClr>
              <a:buSzPts val="1900"/>
              <a:buFont typeface="Times New Roman"/>
              <a:buAutoNum type="arabicPeriod"/>
            </a:pPr>
            <a:r>
              <a:rPr lang="en" sz="1900">
                <a:solidFill>
                  <a:srgbClr val="FFFF00"/>
                </a:solidFill>
                <a:highlight>
                  <a:schemeClr val="dk1"/>
                </a:highlight>
                <a:latin typeface="Times New Roman"/>
                <a:ea typeface="Times New Roman"/>
                <a:cs typeface="Times New Roman"/>
                <a:sym typeface="Times New Roman"/>
              </a:rPr>
              <a:t>Implementation.</a:t>
            </a:r>
            <a:endParaRPr sz="1900">
              <a:solidFill>
                <a:srgbClr val="FFFF00"/>
              </a:solidFill>
              <a:highlight>
                <a:schemeClr val="dk1"/>
              </a:highlight>
              <a:latin typeface="Times New Roman"/>
              <a:ea typeface="Times New Roman"/>
              <a:cs typeface="Times New Roman"/>
              <a:sym typeface="Times New Roman"/>
            </a:endParaRPr>
          </a:p>
          <a:p>
            <a:pPr marL="457200" lvl="0" indent="-349250" algn="l" rtl="0">
              <a:lnSpc>
                <a:spcPct val="115000"/>
              </a:lnSpc>
              <a:spcBef>
                <a:spcPts val="0"/>
              </a:spcBef>
              <a:spcAft>
                <a:spcPts val="0"/>
              </a:spcAft>
              <a:buSzPts val="1900"/>
              <a:buFont typeface="Times New Roman"/>
              <a:buAutoNum type="arabicPeriod"/>
            </a:pPr>
            <a:r>
              <a:rPr lang="en" sz="1900">
                <a:highlight>
                  <a:schemeClr val="dk1"/>
                </a:highlight>
                <a:latin typeface="Times New Roman"/>
                <a:ea typeface="Times New Roman"/>
                <a:cs typeface="Times New Roman"/>
                <a:sym typeface="Times New Roman"/>
              </a:rPr>
              <a:t>Testing and verification.</a:t>
            </a:r>
            <a:endParaRPr sz="1900">
              <a:highlight>
                <a:schemeClr val="dk1"/>
              </a:highlight>
              <a:latin typeface="Times New Roman"/>
              <a:ea typeface="Times New Roman"/>
              <a:cs typeface="Times New Roman"/>
              <a:sym typeface="Times New Roman"/>
            </a:endParaRPr>
          </a:p>
          <a:p>
            <a:pPr marL="457200" lvl="0" indent="-349250" algn="l" rtl="0">
              <a:lnSpc>
                <a:spcPct val="115000"/>
              </a:lnSpc>
              <a:spcBef>
                <a:spcPts val="0"/>
              </a:spcBef>
              <a:spcAft>
                <a:spcPts val="0"/>
              </a:spcAft>
              <a:buSzPts val="1900"/>
              <a:buFont typeface="Times New Roman"/>
              <a:buAutoNum type="arabicPeriod"/>
            </a:pPr>
            <a:r>
              <a:rPr lang="en" sz="1900">
                <a:highlight>
                  <a:schemeClr val="dk1"/>
                </a:highlight>
                <a:latin typeface="Times New Roman"/>
                <a:ea typeface="Times New Roman"/>
                <a:cs typeface="Times New Roman"/>
                <a:sym typeface="Times New Roman"/>
              </a:rPr>
              <a:t>Documentation</a:t>
            </a:r>
            <a:endParaRPr>
              <a:highlight>
                <a:schemeClr val="dk1"/>
              </a:highlight>
              <a:latin typeface="Times New Roman"/>
              <a:ea typeface="Times New Roman"/>
              <a:cs typeface="Times New Roman"/>
              <a:sym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6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Implementation Or Coding</a:t>
            </a:r>
            <a:endParaRPr>
              <a:latin typeface="Times New Roman"/>
              <a:ea typeface="Times New Roman"/>
              <a:cs typeface="Times New Roman"/>
              <a:sym typeface="Times New Roman"/>
            </a:endParaRPr>
          </a:p>
        </p:txBody>
      </p:sp>
      <p:sp>
        <p:nvSpPr>
          <p:cNvPr id="385" name="Google Shape;385;p61"/>
          <p:cNvSpPr txBox="1">
            <a:spLocks noGrp="1"/>
          </p:cNvSpPr>
          <p:nvPr>
            <p:ph type="body" idx="1"/>
          </p:nvPr>
        </p:nvSpPr>
        <p:spPr>
          <a:xfrm>
            <a:off x="471900" y="1919075"/>
            <a:ext cx="3999900" cy="27102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sz="2800">
                <a:solidFill>
                  <a:schemeClr val="dk2"/>
                </a:solidFill>
                <a:latin typeface="Times New Roman"/>
                <a:ea typeface="Times New Roman"/>
                <a:cs typeface="Times New Roman"/>
                <a:sym typeface="Times New Roman"/>
              </a:rPr>
              <a:t>Computer Program and Programming Language</a:t>
            </a:r>
            <a:endParaRPr sz="2800">
              <a:solidFill>
                <a:schemeClr val="dk2"/>
              </a:solidFill>
              <a:latin typeface="Times New Roman"/>
              <a:ea typeface="Times New Roman"/>
              <a:cs typeface="Times New Roman"/>
              <a:sym typeface="Times New Roman"/>
            </a:endParaRPr>
          </a:p>
        </p:txBody>
      </p:sp>
      <p:sp>
        <p:nvSpPr>
          <p:cNvPr id="386" name="Google Shape;386;p61"/>
          <p:cNvSpPr txBox="1">
            <a:spLocks noGrp="1"/>
          </p:cNvSpPr>
          <p:nvPr>
            <p:ph type="body" idx="2"/>
          </p:nvPr>
        </p:nvSpPr>
        <p:spPr>
          <a:xfrm>
            <a:off x="4694250" y="1919075"/>
            <a:ext cx="3999900" cy="2710200"/>
          </a:xfrm>
          <a:prstGeom prst="rect">
            <a:avLst/>
          </a:prstGeom>
        </p:spPr>
        <p:txBody>
          <a:bodyPr spcFirstLastPara="1" wrap="square" lIns="91425" tIns="91425" rIns="91425" bIns="91425" anchor="ctr" anchorCtr="0">
            <a:noAutofit/>
          </a:bodyPr>
          <a:lstStyle/>
          <a:p>
            <a:pPr marL="457200" lvl="0" indent="-355600" algn="l" rtl="0">
              <a:spcBef>
                <a:spcPts val="0"/>
              </a:spcBef>
              <a:spcAft>
                <a:spcPts val="0"/>
              </a:spcAft>
              <a:buClr>
                <a:schemeClr val="dk2"/>
              </a:buClr>
              <a:buSzPts val="2000"/>
              <a:buFont typeface="Times New Roman"/>
              <a:buChar char="●"/>
            </a:pPr>
            <a:r>
              <a:rPr lang="en" sz="2000">
                <a:solidFill>
                  <a:schemeClr val="dk2"/>
                </a:solidFill>
                <a:highlight>
                  <a:schemeClr val="lt1"/>
                </a:highlight>
                <a:latin typeface="Times New Roman"/>
                <a:ea typeface="Times New Roman"/>
                <a:cs typeface="Times New Roman"/>
                <a:sym typeface="Times New Roman"/>
              </a:rPr>
              <a:t>Low Level Language</a:t>
            </a:r>
            <a:endParaRPr sz="2000">
              <a:solidFill>
                <a:schemeClr val="dk2"/>
              </a:solidFill>
              <a:highlight>
                <a:schemeClr val="lt1"/>
              </a:highlight>
              <a:latin typeface="Times New Roman"/>
              <a:ea typeface="Times New Roman"/>
              <a:cs typeface="Times New Roman"/>
              <a:sym typeface="Times New Roman"/>
            </a:endParaRPr>
          </a:p>
          <a:p>
            <a:pPr marL="457200" lvl="0" indent="0" algn="l" rtl="0">
              <a:spcBef>
                <a:spcPts val="0"/>
              </a:spcBef>
              <a:spcAft>
                <a:spcPts val="0"/>
              </a:spcAft>
              <a:buNone/>
            </a:pPr>
            <a:r>
              <a:rPr lang="en" sz="2000">
                <a:solidFill>
                  <a:schemeClr val="dk2"/>
                </a:solidFill>
                <a:highlight>
                  <a:schemeClr val="lt1"/>
                </a:highlight>
                <a:latin typeface="Times New Roman"/>
                <a:ea typeface="Times New Roman"/>
                <a:cs typeface="Times New Roman"/>
                <a:sym typeface="Times New Roman"/>
              </a:rPr>
              <a:t>Machine Level </a:t>
            </a:r>
            <a:endParaRPr sz="2000">
              <a:solidFill>
                <a:schemeClr val="dk2"/>
              </a:solidFill>
              <a:highlight>
                <a:schemeClr val="lt1"/>
              </a:highlight>
              <a:latin typeface="Times New Roman"/>
              <a:ea typeface="Times New Roman"/>
              <a:cs typeface="Times New Roman"/>
              <a:sym typeface="Times New Roman"/>
            </a:endParaRPr>
          </a:p>
          <a:p>
            <a:pPr marL="457200" lvl="0" indent="0" algn="l" rtl="0">
              <a:spcBef>
                <a:spcPts val="0"/>
              </a:spcBef>
              <a:spcAft>
                <a:spcPts val="0"/>
              </a:spcAft>
              <a:buNone/>
            </a:pPr>
            <a:r>
              <a:rPr lang="en" sz="2000">
                <a:solidFill>
                  <a:schemeClr val="dk2"/>
                </a:solidFill>
                <a:highlight>
                  <a:schemeClr val="lt1"/>
                </a:highlight>
                <a:latin typeface="Times New Roman"/>
                <a:ea typeface="Times New Roman"/>
                <a:cs typeface="Times New Roman"/>
                <a:sym typeface="Times New Roman"/>
              </a:rPr>
              <a:t>Assembly Level</a:t>
            </a:r>
            <a:endParaRPr sz="2000">
              <a:solidFill>
                <a:schemeClr val="dk2"/>
              </a:solidFill>
              <a:highlight>
                <a:schemeClr val="lt1"/>
              </a:highlight>
              <a:latin typeface="Times New Roman"/>
              <a:ea typeface="Times New Roman"/>
              <a:cs typeface="Times New Roman"/>
              <a:sym typeface="Times New Roman"/>
            </a:endParaRPr>
          </a:p>
          <a:p>
            <a:pPr marL="457200" lvl="0" indent="0" algn="l" rtl="0">
              <a:spcBef>
                <a:spcPts val="0"/>
              </a:spcBef>
              <a:spcAft>
                <a:spcPts val="0"/>
              </a:spcAft>
              <a:buNone/>
            </a:pPr>
            <a:endParaRPr sz="2000">
              <a:solidFill>
                <a:schemeClr val="dk2"/>
              </a:solidFill>
              <a:highlight>
                <a:schemeClr val="lt1"/>
              </a:highlight>
              <a:latin typeface="Times New Roman"/>
              <a:ea typeface="Times New Roman"/>
              <a:cs typeface="Times New Roman"/>
              <a:sym typeface="Times New Roman"/>
            </a:endParaRPr>
          </a:p>
          <a:p>
            <a:pPr marL="457200" lvl="0" indent="-355600" algn="l" rtl="0">
              <a:spcBef>
                <a:spcPts val="0"/>
              </a:spcBef>
              <a:spcAft>
                <a:spcPts val="1000"/>
              </a:spcAft>
              <a:buClr>
                <a:schemeClr val="dk2"/>
              </a:buClr>
              <a:buSzPts val="2000"/>
              <a:buFont typeface="Times New Roman"/>
              <a:buChar char="●"/>
            </a:pPr>
            <a:r>
              <a:rPr lang="en" sz="2000">
                <a:solidFill>
                  <a:schemeClr val="dk2"/>
                </a:solidFill>
                <a:highlight>
                  <a:schemeClr val="lt1"/>
                </a:highlight>
                <a:latin typeface="Times New Roman"/>
                <a:ea typeface="Times New Roman"/>
                <a:cs typeface="Times New Roman"/>
                <a:sym typeface="Times New Roman"/>
              </a:rPr>
              <a:t>High Level Language</a:t>
            </a:r>
            <a:endParaRPr sz="2000">
              <a:solidFill>
                <a:schemeClr val="dk2"/>
              </a:solidFill>
              <a:highlight>
                <a:schemeClr val="lt1"/>
              </a:highlight>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5"/>
                                        </p:tgtEl>
                                        <p:attrNameLst>
                                          <p:attrName>style.visibility</p:attrName>
                                        </p:attrNameLst>
                                      </p:cBhvr>
                                      <p:to>
                                        <p:strVal val="visible"/>
                                      </p:to>
                                    </p:set>
                                    <p:animEffect transition="in" filter="fade">
                                      <p:cBhvr>
                                        <p:cTn id="7" dur="1000"/>
                                        <p:tgtEl>
                                          <p:spTgt spid="3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6"/>
                                        </p:tgtEl>
                                        <p:attrNameLst>
                                          <p:attrName>style.visibility</p:attrName>
                                        </p:attrNameLst>
                                      </p:cBhvr>
                                      <p:to>
                                        <p:strVal val="visible"/>
                                      </p:to>
                                    </p:set>
                                    <p:animEffect transition="in" filter="fade">
                                      <p:cBhvr>
                                        <p:cTn id="12" dur="1000"/>
                                        <p:tgtEl>
                                          <p:spTgt spid="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Learning Objectives</a:t>
            </a:r>
            <a:endParaRPr>
              <a:latin typeface="Times New Roman"/>
              <a:ea typeface="Times New Roman"/>
              <a:cs typeface="Times New Roman"/>
              <a:sym typeface="Times New Roman"/>
            </a:endParaRPr>
          </a:p>
        </p:txBody>
      </p:sp>
      <p:sp>
        <p:nvSpPr>
          <p:cNvPr id="94" name="Google Shape;94;p17"/>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Font typeface="Times New Roman"/>
              <a:buChar char="●"/>
            </a:pPr>
            <a:r>
              <a:rPr lang="en">
                <a:latin typeface="Times New Roman"/>
                <a:ea typeface="Times New Roman"/>
                <a:cs typeface="Times New Roman"/>
                <a:sym typeface="Times New Roman"/>
              </a:rPr>
              <a:t>To understand the concept of Problem solving</a:t>
            </a:r>
            <a:endParaRPr>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
                <a:latin typeface="Times New Roman"/>
                <a:ea typeface="Times New Roman"/>
                <a:cs typeface="Times New Roman"/>
                <a:sym typeface="Times New Roman"/>
              </a:rPr>
              <a:t>To understand steps involved in algorithm development</a:t>
            </a:r>
            <a:endParaRPr>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
                <a:latin typeface="Times New Roman"/>
                <a:ea typeface="Times New Roman"/>
                <a:cs typeface="Times New Roman"/>
                <a:sym typeface="Times New Roman"/>
              </a:rPr>
              <a:t>To understand the concept of Algorithm</a:t>
            </a:r>
            <a:endParaRPr>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
                <a:latin typeface="Times New Roman"/>
                <a:ea typeface="Times New Roman"/>
                <a:cs typeface="Times New Roman"/>
                <a:sym typeface="Times New Roman"/>
              </a:rPr>
              <a:t>Develop Algorithm for simple problem</a:t>
            </a:r>
            <a:endParaRPr>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
                <a:latin typeface="Times New Roman"/>
                <a:ea typeface="Times New Roman"/>
                <a:cs typeface="Times New Roman"/>
                <a:sym typeface="Times New Roman"/>
              </a:rPr>
              <a:t>To understand the concept of Flowchart development</a:t>
            </a:r>
            <a:endParaRPr>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
                <a:latin typeface="Times New Roman"/>
                <a:ea typeface="Times New Roman"/>
                <a:cs typeface="Times New Roman"/>
                <a:sym typeface="Times New Roman"/>
              </a:rPr>
              <a:t>Draw the symbols used in Flowchart</a:t>
            </a:r>
            <a:endParaRPr>
              <a:latin typeface="Times New Roman"/>
              <a:ea typeface="Times New Roman"/>
              <a:cs typeface="Times New Roman"/>
              <a:sym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62"/>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Hierarchy</a:t>
            </a:r>
            <a:endParaRPr>
              <a:latin typeface="Times New Roman"/>
              <a:ea typeface="Times New Roman"/>
              <a:cs typeface="Times New Roman"/>
              <a:sym typeface="Times New Roman"/>
            </a:endParaRPr>
          </a:p>
        </p:txBody>
      </p:sp>
      <p:pic>
        <p:nvPicPr>
          <p:cNvPr id="392" name="Google Shape;392;p62"/>
          <p:cNvPicPr preferRelativeResize="0"/>
          <p:nvPr/>
        </p:nvPicPr>
        <p:blipFill>
          <a:blip r:embed="rId3">
            <a:alphaModFix/>
          </a:blip>
          <a:stretch>
            <a:fillRect/>
          </a:stretch>
        </p:blipFill>
        <p:spPr>
          <a:xfrm>
            <a:off x="152400" y="2116025"/>
            <a:ext cx="4389450" cy="2414885"/>
          </a:xfrm>
          <a:prstGeom prst="rect">
            <a:avLst/>
          </a:prstGeom>
          <a:noFill/>
          <a:ln>
            <a:noFill/>
          </a:ln>
        </p:spPr>
      </p:pic>
      <p:pic>
        <p:nvPicPr>
          <p:cNvPr id="393" name="Google Shape;393;p62"/>
          <p:cNvPicPr preferRelativeResize="0"/>
          <p:nvPr/>
        </p:nvPicPr>
        <p:blipFill>
          <a:blip r:embed="rId4">
            <a:alphaModFix/>
          </a:blip>
          <a:stretch>
            <a:fillRect/>
          </a:stretch>
        </p:blipFill>
        <p:spPr>
          <a:xfrm>
            <a:off x="5065825" y="1752600"/>
            <a:ext cx="3363150" cy="33862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3"/>
                                        </p:tgtEl>
                                        <p:attrNameLst>
                                          <p:attrName>style.visibility</p:attrName>
                                        </p:attrNameLst>
                                      </p:cBhvr>
                                      <p:to>
                                        <p:strVal val="visible"/>
                                      </p:to>
                                    </p:set>
                                    <p:animEffect transition="in" filter="fade">
                                      <p:cBhvr>
                                        <p:cTn id="7" dur="1000"/>
                                        <p:tgtEl>
                                          <p:spTgt spid="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6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Low Level Languages</a:t>
            </a:r>
            <a:endParaRPr>
              <a:latin typeface="Times New Roman"/>
              <a:ea typeface="Times New Roman"/>
              <a:cs typeface="Times New Roman"/>
              <a:sym typeface="Times New Roman"/>
            </a:endParaRPr>
          </a:p>
        </p:txBody>
      </p:sp>
      <p:sp>
        <p:nvSpPr>
          <p:cNvPr id="399" name="Google Shape;399;p63"/>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333333"/>
              </a:buClr>
              <a:buSzPts val="1800"/>
              <a:buFont typeface="Times New Roman"/>
              <a:buChar char="●"/>
            </a:pPr>
            <a:r>
              <a:rPr lang="en" sz="1800">
                <a:solidFill>
                  <a:srgbClr val="333333"/>
                </a:solidFill>
                <a:highlight>
                  <a:srgbClr val="FFFFFF"/>
                </a:highlight>
                <a:latin typeface="Times New Roman"/>
                <a:ea typeface="Times New Roman"/>
                <a:cs typeface="Times New Roman"/>
                <a:sym typeface="Times New Roman"/>
              </a:rPr>
              <a:t>The low-level language is a programming language that provides no abstraction from the hardware</a:t>
            </a:r>
            <a:r>
              <a:rPr lang="en">
                <a:solidFill>
                  <a:srgbClr val="333333"/>
                </a:solidFill>
                <a:highlight>
                  <a:srgbClr val="FFFFFF"/>
                </a:highlight>
                <a:latin typeface="Times New Roman"/>
                <a:ea typeface="Times New Roman"/>
                <a:cs typeface="Times New Roman"/>
                <a:sym typeface="Times New Roman"/>
              </a:rPr>
              <a:t>.</a:t>
            </a:r>
            <a:endParaRPr>
              <a:solidFill>
                <a:srgbClr val="333333"/>
              </a:solidFill>
              <a:highlight>
                <a:srgbClr val="FFFFFF"/>
              </a:highlight>
              <a:latin typeface="Times New Roman"/>
              <a:ea typeface="Times New Roman"/>
              <a:cs typeface="Times New Roman"/>
              <a:sym typeface="Times New Roman"/>
            </a:endParaRPr>
          </a:p>
          <a:p>
            <a:pPr marL="457200" lvl="0" indent="-342900" algn="l" rtl="0">
              <a:spcBef>
                <a:spcPts val="0"/>
              </a:spcBef>
              <a:spcAft>
                <a:spcPts val="0"/>
              </a:spcAft>
              <a:buClr>
                <a:srgbClr val="333333"/>
              </a:buClr>
              <a:buSzPts val="1800"/>
              <a:buFont typeface="Times New Roman"/>
              <a:buChar char="●"/>
            </a:pPr>
            <a:r>
              <a:rPr lang="en">
                <a:solidFill>
                  <a:srgbClr val="333333"/>
                </a:solidFill>
                <a:highlight>
                  <a:srgbClr val="FFFFFF"/>
                </a:highlight>
                <a:latin typeface="Times New Roman"/>
                <a:ea typeface="Times New Roman"/>
                <a:cs typeface="Times New Roman"/>
                <a:sym typeface="Times New Roman"/>
              </a:rPr>
              <a:t>R</a:t>
            </a:r>
            <a:r>
              <a:rPr lang="en" sz="1800">
                <a:solidFill>
                  <a:srgbClr val="333333"/>
                </a:solidFill>
                <a:highlight>
                  <a:srgbClr val="FFFFFF"/>
                </a:highlight>
                <a:latin typeface="Times New Roman"/>
                <a:ea typeface="Times New Roman"/>
                <a:cs typeface="Times New Roman"/>
                <a:sym typeface="Times New Roman"/>
              </a:rPr>
              <a:t>epresented in 0 or 1 forms, which are the machine instructions. </a:t>
            </a:r>
            <a:endParaRPr sz="1800">
              <a:solidFill>
                <a:srgbClr val="333333"/>
              </a:solidFill>
              <a:highlight>
                <a:srgbClr val="FFFFFF"/>
              </a:highlight>
              <a:latin typeface="Times New Roman"/>
              <a:ea typeface="Times New Roman"/>
              <a:cs typeface="Times New Roman"/>
              <a:sym typeface="Times New Roman"/>
            </a:endParaRPr>
          </a:p>
          <a:p>
            <a:pPr marL="457200" lvl="0" indent="-342900" algn="l" rtl="0">
              <a:spcBef>
                <a:spcPts val="0"/>
              </a:spcBef>
              <a:spcAft>
                <a:spcPts val="0"/>
              </a:spcAft>
              <a:buClr>
                <a:srgbClr val="333333"/>
              </a:buClr>
              <a:buSzPts val="1800"/>
              <a:buFont typeface="Times New Roman"/>
              <a:buChar char="●"/>
            </a:pPr>
            <a:r>
              <a:rPr lang="en" sz="1800">
                <a:solidFill>
                  <a:srgbClr val="333333"/>
                </a:solidFill>
                <a:highlight>
                  <a:srgbClr val="FFFFFF"/>
                </a:highlight>
                <a:latin typeface="Times New Roman"/>
                <a:ea typeface="Times New Roman"/>
                <a:cs typeface="Times New Roman"/>
                <a:sym typeface="Times New Roman"/>
              </a:rPr>
              <a:t>The languages that come under this category are</a:t>
            </a:r>
            <a:r>
              <a:rPr lang="en">
                <a:solidFill>
                  <a:srgbClr val="333333"/>
                </a:solidFill>
                <a:highlight>
                  <a:srgbClr val="FFFFFF"/>
                </a:highlight>
                <a:latin typeface="Times New Roman"/>
                <a:ea typeface="Times New Roman"/>
                <a:cs typeface="Times New Roman"/>
                <a:sym typeface="Times New Roman"/>
              </a:rPr>
              <a:t>:</a:t>
            </a:r>
            <a:endParaRPr>
              <a:solidFill>
                <a:srgbClr val="333333"/>
              </a:solidFill>
              <a:highlight>
                <a:srgbClr val="FFFFFF"/>
              </a:highlight>
              <a:latin typeface="Times New Roman"/>
              <a:ea typeface="Times New Roman"/>
              <a:cs typeface="Times New Roman"/>
              <a:sym typeface="Times New Roman"/>
            </a:endParaRPr>
          </a:p>
          <a:p>
            <a:pPr marL="457200" lvl="0" indent="0" algn="l" rtl="0">
              <a:spcBef>
                <a:spcPts val="0"/>
              </a:spcBef>
              <a:spcAft>
                <a:spcPts val="0"/>
              </a:spcAft>
              <a:buNone/>
            </a:pPr>
            <a:r>
              <a:rPr lang="en" sz="1800">
                <a:solidFill>
                  <a:srgbClr val="333333"/>
                </a:solidFill>
                <a:highlight>
                  <a:srgbClr val="FFFFFF"/>
                </a:highlight>
                <a:latin typeface="Times New Roman"/>
                <a:ea typeface="Times New Roman"/>
                <a:cs typeface="Times New Roman"/>
                <a:sym typeface="Times New Roman"/>
              </a:rPr>
              <a:t>Machine level language</a:t>
            </a:r>
            <a:endParaRPr sz="1800">
              <a:solidFill>
                <a:srgbClr val="333333"/>
              </a:solidFill>
              <a:highlight>
                <a:srgbClr val="FFFFFF"/>
              </a:highlight>
              <a:latin typeface="Times New Roman"/>
              <a:ea typeface="Times New Roman"/>
              <a:cs typeface="Times New Roman"/>
              <a:sym typeface="Times New Roman"/>
            </a:endParaRPr>
          </a:p>
          <a:p>
            <a:pPr marL="457200" lvl="0" indent="0" algn="l" rtl="0">
              <a:spcBef>
                <a:spcPts val="0"/>
              </a:spcBef>
              <a:spcAft>
                <a:spcPts val="0"/>
              </a:spcAft>
              <a:buNone/>
            </a:pPr>
            <a:r>
              <a:rPr lang="en" sz="1800">
                <a:solidFill>
                  <a:srgbClr val="333333"/>
                </a:solidFill>
                <a:highlight>
                  <a:srgbClr val="FFFFFF"/>
                </a:highlight>
                <a:latin typeface="Times New Roman"/>
                <a:ea typeface="Times New Roman"/>
                <a:cs typeface="Times New Roman"/>
                <a:sym typeface="Times New Roman"/>
              </a:rPr>
              <a:t>Assembly language</a:t>
            </a:r>
            <a:endParaRPr sz="1800">
              <a:latin typeface="Times New Roman"/>
              <a:ea typeface="Times New Roman"/>
              <a:cs typeface="Times New Roman"/>
              <a:sym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pic>
        <p:nvPicPr>
          <p:cNvPr id="404" name="Google Shape;404;p64"/>
          <p:cNvPicPr preferRelativeResize="0"/>
          <p:nvPr/>
        </p:nvPicPr>
        <p:blipFill>
          <a:blip r:embed="rId3">
            <a:alphaModFix/>
          </a:blip>
          <a:stretch>
            <a:fillRect/>
          </a:stretch>
        </p:blipFill>
        <p:spPr>
          <a:xfrm>
            <a:off x="304800" y="152400"/>
            <a:ext cx="8466350" cy="48387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6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Machine Level Languages</a:t>
            </a:r>
            <a:endParaRPr>
              <a:latin typeface="Times New Roman"/>
              <a:ea typeface="Times New Roman"/>
              <a:cs typeface="Times New Roman"/>
              <a:sym typeface="Times New Roman"/>
            </a:endParaRPr>
          </a:p>
        </p:txBody>
      </p:sp>
      <p:sp>
        <p:nvSpPr>
          <p:cNvPr id="410" name="Google Shape;410;p65"/>
          <p:cNvSpPr txBox="1">
            <a:spLocks noGrp="1"/>
          </p:cNvSpPr>
          <p:nvPr>
            <p:ph type="body" idx="1"/>
          </p:nvPr>
        </p:nvSpPr>
        <p:spPr>
          <a:xfrm>
            <a:off x="471900" y="1919075"/>
            <a:ext cx="8222100" cy="2900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Char char="●"/>
            </a:pPr>
            <a:r>
              <a:rPr lang="en">
                <a:solidFill>
                  <a:schemeClr val="dk2"/>
                </a:solidFill>
                <a:highlight>
                  <a:srgbClr val="FFFFFF"/>
                </a:highlight>
                <a:latin typeface="Times New Roman"/>
                <a:ea typeface="Times New Roman"/>
                <a:cs typeface="Times New Roman"/>
                <a:sym typeface="Times New Roman"/>
              </a:rPr>
              <a:t>Imagine them as the </a:t>
            </a:r>
            <a:r>
              <a:rPr lang="en" b="1">
                <a:solidFill>
                  <a:schemeClr val="dk2"/>
                </a:solidFill>
                <a:highlight>
                  <a:srgbClr val="FFFFFF"/>
                </a:highlight>
                <a:latin typeface="Times New Roman"/>
                <a:ea typeface="Times New Roman"/>
                <a:cs typeface="Times New Roman"/>
                <a:sym typeface="Times New Roman"/>
              </a:rPr>
              <a:t>“native tongue” of the computer</a:t>
            </a:r>
            <a:r>
              <a:rPr lang="en">
                <a:solidFill>
                  <a:schemeClr val="dk2"/>
                </a:solidFill>
                <a:highlight>
                  <a:srgbClr val="FFFFFF"/>
                </a:highlight>
                <a:latin typeface="Times New Roman"/>
                <a:ea typeface="Times New Roman"/>
                <a:cs typeface="Times New Roman"/>
                <a:sym typeface="Times New Roman"/>
              </a:rPr>
              <a:t>, the language closest to the hardware itself. </a:t>
            </a:r>
            <a:endParaRPr>
              <a:solidFill>
                <a:schemeClr val="dk2"/>
              </a:solidFill>
              <a:highlight>
                <a:srgbClr val="FFFFFF"/>
              </a:highlight>
              <a:latin typeface="Times New Roman"/>
              <a:ea typeface="Times New Roman"/>
              <a:cs typeface="Times New Roman"/>
              <a:sym typeface="Times New Roman"/>
            </a:endParaRPr>
          </a:p>
          <a:p>
            <a:pPr marL="457200" lvl="0" indent="-342900" algn="l" rtl="0">
              <a:spcBef>
                <a:spcPts val="0"/>
              </a:spcBef>
              <a:spcAft>
                <a:spcPts val="0"/>
              </a:spcAft>
              <a:buClr>
                <a:schemeClr val="dk2"/>
              </a:buClr>
              <a:buSzPts val="1800"/>
              <a:buFont typeface="Times New Roman"/>
              <a:buChar char="●"/>
            </a:pPr>
            <a:r>
              <a:rPr lang="en">
                <a:solidFill>
                  <a:schemeClr val="dk2"/>
                </a:solidFill>
                <a:highlight>
                  <a:srgbClr val="FFFFFF"/>
                </a:highlight>
                <a:latin typeface="Times New Roman"/>
                <a:ea typeface="Times New Roman"/>
                <a:cs typeface="Times New Roman"/>
                <a:sym typeface="Times New Roman"/>
              </a:rPr>
              <a:t>Each unique computer has a unique machine language. </a:t>
            </a:r>
            <a:endParaRPr>
              <a:solidFill>
                <a:schemeClr val="dk2"/>
              </a:solidFill>
              <a:highlight>
                <a:srgbClr val="FFFFFF"/>
              </a:highlight>
              <a:latin typeface="Times New Roman"/>
              <a:ea typeface="Times New Roman"/>
              <a:cs typeface="Times New Roman"/>
              <a:sym typeface="Times New Roman"/>
            </a:endParaRPr>
          </a:p>
          <a:p>
            <a:pPr marL="457200" lvl="0" indent="-342900" algn="l" rtl="0">
              <a:spcBef>
                <a:spcPts val="0"/>
              </a:spcBef>
              <a:spcAft>
                <a:spcPts val="0"/>
              </a:spcAft>
              <a:buClr>
                <a:schemeClr val="dk2"/>
              </a:buClr>
              <a:buSzPts val="1800"/>
              <a:buChar char="●"/>
            </a:pPr>
            <a:r>
              <a:rPr lang="en">
                <a:solidFill>
                  <a:schemeClr val="dk2"/>
                </a:solidFill>
                <a:highlight>
                  <a:srgbClr val="FFFFFF"/>
                </a:highlight>
                <a:latin typeface="Times New Roman"/>
                <a:ea typeface="Times New Roman"/>
                <a:cs typeface="Times New Roman"/>
                <a:sym typeface="Times New Roman"/>
              </a:rPr>
              <a:t>A machine language program is </a:t>
            </a:r>
            <a:r>
              <a:rPr lang="en" b="1">
                <a:solidFill>
                  <a:schemeClr val="dk2"/>
                </a:solidFill>
                <a:highlight>
                  <a:srgbClr val="FFFFFF"/>
                </a:highlight>
                <a:latin typeface="Times New Roman"/>
                <a:ea typeface="Times New Roman"/>
                <a:cs typeface="Times New Roman"/>
                <a:sym typeface="Times New Roman"/>
              </a:rPr>
              <a:t>made up of a series of binary patterns</a:t>
            </a:r>
            <a:r>
              <a:rPr lang="en">
                <a:solidFill>
                  <a:schemeClr val="dk2"/>
                </a:solidFill>
                <a:highlight>
                  <a:srgbClr val="FFFFFF"/>
                </a:highlight>
                <a:latin typeface="Times New Roman"/>
                <a:ea typeface="Times New Roman"/>
                <a:cs typeface="Times New Roman"/>
                <a:sym typeface="Times New Roman"/>
              </a:rPr>
              <a:t> (e.g., 01011100) which represent simple operations that can be accomplished by the computer.</a:t>
            </a:r>
            <a:endParaRPr>
              <a:solidFill>
                <a:schemeClr val="dk2"/>
              </a:solidFill>
              <a:highlight>
                <a:srgbClr val="FFFFFF"/>
              </a:highlight>
              <a:latin typeface="Times New Roman"/>
              <a:ea typeface="Times New Roman"/>
              <a:cs typeface="Times New Roman"/>
              <a:sym typeface="Times New Roman"/>
            </a:endParaRPr>
          </a:p>
          <a:p>
            <a:pPr marL="457200" lvl="0" indent="-342900" algn="l" rtl="0">
              <a:spcBef>
                <a:spcPts val="0"/>
              </a:spcBef>
              <a:spcAft>
                <a:spcPts val="0"/>
              </a:spcAft>
              <a:buClr>
                <a:schemeClr val="dk2"/>
              </a:buClr>
              <a:buSzPts val="1800"/>
              <a:buFont typeface="Times New Roman"/>
              <a:buChar char="●"/>
            </a:pPr>
            <a:r>
              <a:rPr lang="en">
                <a:solidFill>
                  <a:schemeClr val="dk2"/>
                </a:solidFill>
                <a:highlight>
                  <a:srgbClr val="FFFFFF"/>
                </a:highlight>
                <a:latin typeface="Times New Roman"/>
                <a:ea typeface="Times New Roman"/>
                <a:cs typeface="Times New Roman"/>
                <a:sym typeface="Times New Roman"/>
              </a:rPr>
              <a:t>Machine language programs are </a:t>
            </a:r>
            <a:r>
              <a:rPr lang="en" i="1">
                <a:solidFill>
                  <a:schemeClr val="dk2"/>
                </a:solidFill>
                <a:highlight>
                  <a:srgbClr val="FFFFFF"/>
                </a:highlight>
                <a:latin typeface="Times New Roman"/>
                <a:ea typeface="Times New Roman"/>
                <a:cs typeface="Times New Roman"/>
                <a:sym typeface="Times New Roman"/>
              </a:rPr>
              <a:t>executable,</a:t>
            </a:r>
            <a:r>
              <a:rPr lang="en">
                <a:solidFill>
                  <a:schemeClr val="dk2"/>
                </a:solidFill>
                <a:highlight>
                  <a:srgbClr val="FFFFFF"/>
                </a:highlight>
                <a:latin typeface="Times New Roman"/>
                <a:ea typeface="Times New Roman"/>
                <a:cs typeface="Times New Roman"/>
                <a:sym typeface="Times New Roman"/>
              </a:rPr>
              <a:t> meaning that they can be run directly. </a:t>
            </a:r>
            <a:endParaRPr>
              <a:solidFill>
                <a:schemeClr val="dk2"/>
              </a:solidFill>
              <a:highlight>
                <a:srgbClr val="FFFFFF"/>
              </a:highlight>
              <a:latin typeface="Times New Roman"/>
              <a:ea typeface="Times New Roman"/>
              <a:cs typeface="Times New Roman"/>
              <a:sym typeface="Times New Roman"/>
            </a:endParaRPr>
          </a:p>
          <a:p>
            <a:pPr marL="457200" lvl="0" indent="-342900" algn="l" rtl="0">
              <a:spcBef>
                <a:spcPts val="0"/>
              </a:spcBef>
              <a:spcAft>
                <a:spcPts val="0"/>
              </a:spcAft>
              <a:buClr>
                <a:schemeClr val="dk2"/>
              </a:buClr>
              <a:buSzPts val="1800"/>
              <a:buFont typeface="Times New Roman"/>
              <a:buChar char="●"/>
            </a:pPr>
            <a:r>
              <a:rPr lang="en">
                <a:solidFill>
                  <a:schemeClr val="dk2"/>
                </a:solidFill>
                <a:highlight>
                  <a:srgbClr val="FFFFFF"/>
                </a:highlight>
                <a:latin typeface="Times New Roman"/>
                <a:ea typeface="Times New Roman"/>
                <a:cs typeface="Times New Roman"/>
                <a:sym typeface="Times New Roman"/>
              </a:rPr>
              <a:t>Programming in machine language requires memorization of the binary codes and can be difficult for the human programmer.</a:t>
            </a:r>
            <a:endParaRPr>
              <a:solidFill>
                <a:schemeClr val="dk2"/>
              </a:solidFill>
              <a:latin typeface="Times New Roman"/>
              <a:ea typeface="Times New Roman"/>
              <a:cs typeface="Times New Roman"/>
              <a:sym typeface="Times New Roman"/>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6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Assembly Level Language</a:t>
            </a:r>
            <a:endParaRPr>
              <a:latin typeface="Times New Roman"/>
              <a:ea typeface="Times New Roman"/>
              <a:cs typeface="Times New Roman"/>
              <a:sym typeface="Times New Roman"/>
            </a:endParaRPr>
          </a:p>
        </p:txBody>
      </p:sp>
      <p:sp>
        <p:nvSpPr>
          <p:cNvPr id="416" name="Google Shape;416;p66"/>
          <p:cNvSpPr txBox="1">
            <a:spLocks noGrp="1"/>
          </p:cNvSpPr>
          <p:nvPr>
            <p:ph type="body" idx="1"/>
          </p:nvPr>
        </p:nvSpPr>
        <p:spPr>
          <a:xfrm>
            <a:off x="471900" y="1919075"/>
            <a:ext cx="8222100" cy="29265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chemeClr val="dk2"/>
              </a:buClr>
              <a:buSzPts val="2000"/>
              <a:buFont typeface="Times New Roman"/>
              <a:buChar char="●"/>
            </a:pPr>
            <a:r>
              <a:rPr lang="en">
                <a:solidFill>
                  <a:schemeClr val="dk2"/>
                </a:solidFill>
                <a:highlight>
                  <a:srgbClr val="FFFFFF"/>
                </a:highlight>
                <a:latin typeface="Times New Roman"/>
                <a:ea typeface="Times New Roman"/>
                <a:cs typeface="Times New Roman"/>
                <a:sym typeface="Times New Roman"/>
              </a:rPr>
              <a:t>They represent an effort to make programming easier for the human. </a:t>
            </a:r>
            <a:endParaRPr>
              <a:solidFill>
                <a:schemeClr val="dk2"/>
              </a:solidFill>
              <a:highlight>
                <a:srgbClr val="FFFFFF"/>
              </a:highlight>
              <a:latin typeface="Times New Roman"/>
              <a:ea typeface="Times New Roman"/>
              <a:cs typeface="Times New Roman"/>
              <a:sym typeface="Times New Roman"/>
            </a:endParaRPr>
          </a:p>
          <a:p>
            <a:pPr marL="457200" lvl="0" indent="-355600" algn="l" rtl="0">
              <a:spcBef>
                <a:spcPts val="0"/>
              </a:spcBef>
              <a:spcAft>
                <a:spcPts val="0"/>
              </a:spcAft>
              <a:buClr>
                <a:schemeClr val="dk2"/>
              </a:buClr>
              <a:buSzPts val="2000"/>
              <a:buChar char="●"/>
            </a:pPr>
            <a:r>
              <a:rPr lang="en" b="1">
                <a:solidFill>
                  <a:schemeClr val="dk2"/>
                </a:solidFill>
                <a:highlight>
                  <a:srgbClr val="FFFFFF"/>
                </a:highlight>
                <a:latin typeface="Times New Roman"/>
                <a:ea typeface="Times New Roman"/>
                <a:cs typeface="Times New Roman"/>
                <a:sym typeface="Times New Roman"/>
              </a:rPr>
              <a:t>The machine language instructions are replaced with simple pneumonic abbreviations (e.g., ADD, MOV).</a:t>
            </a:r>
            <a:r>
              <a:rPr lang="en">
                <a:solidFill>
                  <a:schemeClr val="dk2"/>
                </a:solidFill>
                <a:highlight>
                  <a:srgbClr val="FFFFFF"/>
                </a:highlight>
                <a:latin typeface="Times New Roman"/>
                <a:ea typeface="Times New Roman"/>
                <a:cs typeface="Times New Roman"/>
                <a:sym typeface="Times New Roman"/>
              </a:rPr>
              <a:t> </a:t>
            </a:r>
            <a:endParaRPr>
              <a:solidFill>
                <a:schemeClr val="dk2"/>
              </a:solidFill>
              <a:highlight>
                <a:srgbClr val="FFFFFF"/>
              </a:highlight>
              <a:latin typeface="Times New Roman"/>
              <a:ea typeface="Times New Roman"/>
              <a:cs typeface="Times New Roman"/>
              <a:sym typeface="Times New Roman"/>
            </a:endParaRPr>
          </a:p>
          <a:p>
            <a:pPr marL="457200" lvl="0" indent="-355600" algn="l" rtl="0">
              <a:spcBef>
                <a:spcPts val="0"/>
              </a:spcBef>
              <a:spcAft>
                <a:spcPts val="0"/>
              </a:spcAft>
              <a:buClr>
                <a:schemeClr val="dk2"/>
              </a:buClr>
              <a:buSzPts val="2000"/>
              <a:buFont typeface="Times New Roman"/>
              <a:buChar char="●"/>
            </a:pPr>
            <a:r>
              <a:rPr lang="en">
                <a:solidFill>
                  <a:schemeClr val="dk2"/>
                </a:solidFill>
                <a:highlight>
                  <a:srgbClr val="FFFFFF"/>
                </a:highlight>
                <a:latin typeface="Times New Roman"/>
                <a:ea typeface="Times New Roman"/>
                <a:cs typeface="Times New Roman"/>
                <a:sym typeface="Times New Roman"/>
              </a:rPr>
              <a:t>Thus assembly languages are unique to a specific computer (machine). </a:t>
            </a:r>
            <a:endParaRPr>
              <a:solidFill>
                <a:schemeClr val="dk2"/>
              </a:solidFill>
              <a:highlight>
                <a:srgbClr val="FFFFFF"/>
              </a:highlight>
              <a:latin typeface="Times New Roman"/>
              <a:ea typeface="Times New Roman"/>
              <a:cs typeface="Times New Roman"/>
              <a:sym typeface="Times New Roman"/>
            </a:endParaRPr>
          </a:p>
          <a:p>
            <a:pPr marL="457200" lvl="0" indent="-355600" algn="l" rtl="0">
              <a:spcBef>
                <a:spcPts val="0"/>
              </a:spcBef>
              <a:spcAft>
                <a:spcPts val="0"/>
              </a:spcAft>
              <a:buClr>
                <a:schemeClr val="dk2"/>
              </a:buClr>
              <a:buSzPts val="2000"/>
              <a:buFont typeface="Times New Roman"/>
              <a:buChar char="●"/>
            </a:pPr>
            <a:r>
              <a:rPr lang="en">
                <a:solidFill>
                  <a:schemeClr val="dk2"/>
                </a:solidFill>
                <a:highlight>
                  <a:srgbClr val="FFFFFF"/>
                </a:highlight>
                <a:latin typeface="Times New Roman"/>
                <a:ea typeface="Times New Roman"/>
                <a:cs typeface="Times New Roman"/>
                <a:sym typeface="Times New Roman"/>
              </a:rPr>
              <a:t>Prior to execution, an assembly language program requires translation to machine language. </a:t>
            </a:r>
            <a:endParaRPr>
              <a:solidFill>
                <a:schemeClr val="dk2"/>
              </a:solidFill>
              <a:highlight>
                <a:srgbClr val="FFFFFF"/>
              </a:highlight>
              <a:latin typeface="Times New Roman"/>
              <a:ea typeface="Times New Roman"/>
              <a:cs typeface="Times New Roman"/>
              <a:sym typeface="Times New Roman"/>
            </a:endParaRPr>
          </a:p>
          <a:p>
            <a:pPr marL="457200" lvl="0" indent="-355600" algn="l" rtl="0">
              <a:spcBef>
                <a:spcPts val="0"/>
              </a:spcBef>
              <a:spcAft>
                <a:spcPts val="0"/>
              </a:spcAft>
              <a:buClr>
                <a:schemeClr val="dk2"/>
              </a:buClr>
              <a:buSzPts val="2000"/>
              <a:buFont typeface="Times New Roman"/>
              <a:buChar char="●"/>
            </a:pPr>
            <a:r>
              <a:rPr lang="en" i="1">
                <a:solidFill>
                  <a:schemeClr val="dk2"/>
                </a:solidFill>
                <a:highlight>
                  <a:srgbClr val="FFFFFF"/>
                </a:highlight>
                <a:latin typeface="Times New Roman"/>
                <a:ea typeface="Times New Roman"/>
                <a:cs typeface="Times New Roman"/>
                <a:sym typeface="Times New Roman"/>
              </a:rPr>
              <a:t>This translation is accomplished by a computer program known as an Assembler. Assemblers are written for each unique machine language.</a:t>
            </a:r>
            <a:endParaRPr sz="2000" i="1">
              <a:solidFill>
                <a:schemeClr val="dk2"/>
              </a:solidFill>
              <a:latin typeface="Times New Roman"/>
              <a:ea typeface="Times New Roman"/>
              <a:cs typeface="Times New Roman"/>
              <a:sym typeface="Times New Roman"/>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6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Assembler</a:t>
            </a:r>
            <a:endParaRPr>
              <a:latin typeface="Times New Roman"/>
              <a:ea typeface="Times New Roman"/>
              <a:cs typeface="Times New Roman"/>
              <a:sym typeface="Times New Roman"/>
            </a:endParaRPr>
          </a:p>
        </p:txBody>
      </p:sp>
      <p:sp>
        <p:nvSpPr>
          <p:cNvPr id="422" name="Google Shape;422;p67"/>
          <p:cNvSpPr txBox="1">
            <a:spLocks noGrp="1"/>
          </p:cNvSpPr>
          <p:nvPr>
            <p:ph type="body" idx="1"/>
          </p:nvPr>
        </p:nvSpPr>
        <p:spPr>
          <a:xfrm>
            <a:off x="471900" y="2977225"/>
            <a:ext cx="8222100" cy="1821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chemeClr val="dk2"/>
                </a:solidFill>
                <a:highlight>
                  <a:schemeClr val="lt1"/>
                </a:highlight>
                <a:latin typeface="Times New Roman"/>
                <a:ea typeface="Times New Roman"/>
                <a:cs typeface="Times New Roman"/>
                <a:sym typeface="Times New Roman"/>
              </a:rPr>
              <a:t>An assembler translates assembly language into machine code and is </a:t>
            </a:r>
            <a:r>
              <a:rPr lang="en" sz="1600" i="1">
                <a:solidFill>
                  <a:schemeClr val="dk2"/>
                </a:solidFill>
                <a:highlight>
                  <a:schemeClr val="lt1"/>
                </a:highlight>
                <a:latin typeface="Times New Roman"/>
                <a:ea typeface="Times New Roman"/>
                <a:cs typeface="Times New Roman"/>
                <a:sym typeface="Times New Roman"/>
              </a:rPr>
              <a:t>effectively</a:t>
            </a:r>
            <a:r>
              <a:rPr lang="en" sz="1600">
                <a:solidFill>
                  <a:schemeClr val="dk2"/>
                </a:solidFill>
                <a:highlight>
                  <a:schemeClr val="lt1"/>
                </a:highlight>
                <a:latin typeface="Times New Roman"/>
                <a:ea typeface="Times New Roman"/>
                <a:cs typeface="Times New Roman"/>
                <a:sym typeface="Times New Roman"/>
              </a:rPr>
              <a:t> a compiler for the assembly language, but can also be used </a:t>
            </a:r>
            <a:r>
              <a:rPr lang="en" sz="1600" i="1">
                <a:solidFill>
                  <a:schemeClr val="dk2"/>
                </a:solidFill>
                <a:highlight>
                  <a:schemeClr val="lt1"/>
                </a:highlight>
                <a:latin typeface="Times New Roman"/>
                <a:ea typeface="Times New Roman"/>
                <a:cs typeface="Times New Roman"/>
                <a:sym typeface="Times New Roman"/>
              </a:rPr>
              <a:t>interactively</a:t>
            </a:r>
            <a:r>
              <a:rPr lang="en" sz="1600">
                <a:solidFill>
                  <a:schemeClr val="dk2"/>
                </a:solidFill>
                <a:highlight>
                  <a:schemeClr val="lt1"/>
                </a:highlight>
                <a:latin typeface="Times New Roman"/>
                <a:ea typeface="Times New Roman"/>
                <a:cs typeface="Times New Roman"/>
                <a:sym typeface="Times New Roman"/>
              </a:rPr>
              <a:t> like an interpreter.</a:t>
            </a:r>
            <a:endParaRPr sz="1600">
              <a:solidFill>
                <a:schemeClr val="dk2"/>
              </a:solidFill>
              <a:highlight>
                <a:schemeClr val="lt1"/>
              </a:highlight>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600">
                <a:solidFill>
                  <a:schemeClr val="dk2"/>
                </a:solidFill>
                <a:highlight>
                  <a:schemeClr val="lt1"/>
                </a:highlight>
                <a:latin typeface="Times New Roman"/>
                <a:ea typeface="Times New Roman"/>
                <a:cs typeface="Times New Roman"/>
                <a:sym typeface="Times New Roman"/>
              </a:rPr>
              <a:t>Assembly language uses words called ‘</a:t>
            </a:r>
            <a:r>
              <a:rPr lang="en" sz="1600" i="1">
                <a:solidFill>
                  <a:schemeClr val="dk2"/>
                </a:solidFill>
                <a:highlight>
                  <a:schemeClr val="lt1"/>
                </a:highlight>
                <a:latin typeface="Times New Roman"/>
                <a:ea typeface="Times New Roman"/>
                <a:cs typeface="Times New Roman"/>
                <a:sym typeface="Times New Roman"/>
              </a:rPr>
              <a:t>mnemonics</a:t>
            </a:r>
            <a:r>
              <a:rPr lang="en" sz="1600">
                <a:solidFill>
                  <a:schemeClr val="dk2"/>
                </a:solidFill>
                <a:highlight>
                  <a:schemeClr val="lt1"/>
                </a:highlight>
                <a:latin typeface="Times New Roman"/>
                <a:ea typeface="Times New Roman"/>
                <a:cs typeface="Times New Roman"/>
                <a:sym typeface="Times New Roman"/>
              </a:rPr>
              <a:t>’, such as LOAD, STORE and ADD. The instructions are specific to the hardware being programmed because different CPUs use different programming languages.</a:t>
            </a:r>
            <a:endParaRPr sz="1600">
              <a:solidFill>
                <a:schemeClr val="dk2"/>
              </a:solidFill>
              <a:highlight>
                <a:schemeClr val="lt1"/>
              </a:highlight>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600">
                <a:solidFill>
                  <a:schemeClr val="dk2"/>
                </a:solidFill>
                <a:highlight>
                  <a:schemeClr val="lt1"/>
                </a:highlight>
                <a:latin typeface="Times New Roman"/>
                <a:ea typeface="Times New Roman"/>
                <a:cs typeface="Times New Roman"/>
                <a:sym typeface="Times New Roman"/>
              </a:rPr>
              <a:t>Finally, every assembly language instruction is translated into a single machine code instruction.</a:t>
            </a:r>
            <a:endParaRPr sz="1600">
              <a:solidFill>
                <a:schemeClr val="dk2"/>
              </a:solidFill>
              <a:highlight>
                <a:schemeClr val="lt1"/>
              </a:highlight>
              <a:latin typeface="Times New Roman"/>
              <a:ea typeface="Times New Roman"/>
              <a:cs typeface="Times New Roman"/>
              <a:sym typeface="Times New Roman"/>
            </a:endParaRPr>
          </a:p>
        </p:txBody>
      </p:sp>
      <p:pic>
        <p:nvPicPr>
          <p:cNvPr id="423" name="Google Shape;423;p67"/>
          <p:cNvPicPr preferRelativeResize="0"/>
          <p:nvPr/>
        </p:nvPicPr>
        <p:blipFill>
          <a:blip r:embed="rId3">
            <a:alphaModFix/>
          </a:blip>
          <a:stretch>
            <a:fillRect/>
          </a:stretch>
        </p:blipFill>
        <p:spPr>
          <a:xfrm>
            <a:off x="990600" y="1739000"/>
            <a:ext cx="6619125" cy="14262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6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High Level Language</a:t>
            </a:r>
            <a:endParaRPr>
              <a:latin typeface="Times New Roman"/>
              <a:ea typeface="Times New Roman"/>
              <a:cs typeface="Times New Roman"/>
              <a:sym typeface="Times New Roman"/>
            </a:endParaRPr>
          </a:p>
        </p:txBody>
      </p:sp>
      <p:sp>
        <p:nvSpPr>
          <p:cNvPr id="429" name="Google Shape;429;p68"/>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292929"/>
              </a:buClr>
              <a:buSzPts val="1800"/>
              <a:buFont typeface="Georgia"/>
              <a:buChar char="●"/>
            </a:pPr>
            <a:r>
              <a:rPr lang="en">
                <a:solidFill>
                  <a:srgbClr val="292929"/>
                </a:solidFill>
                <a:highlight>
                  <a:srgbClr val="FFFFFF"/>
                </a:highlight>
                <a:latin typeface="Times New Roman"/>
                <a:ea typeface="Times New Roman"/>
                <a:cs typeface="Times New Roman"/>
                <a:sym typeface="Times New Roman"/>
              </a:rPr>
              <a:t>High-level languages, like</a:t>
            </a:r>
            <a:r>
              <a:rPr lang="en" b="1">
                <a:solidFill>
                  <a:srgbClr val="292929"/>
                </a:solidFill>
                <a:highlight>
                  <a:srgbClr val="FFFFFF"/>
                </a:highlight>
                <a:latin typeface="Times New Roman"/>
                <a:ea typeface="Times New Roman"/>
                <a:cs typeface="Times New Roman"/>
                <a:sym typeface="Times New Roman"/>
              </a:rPr>
              <a:t> C,C++, JAVA, PYTHON</a:t>
            </a:r>
            <a:r>
              <a:rPr lang="en">
                <a:solidFill>
                  <a:srgbClr val="292929"/>
                </a:solidFill>
                <a:highlight>
                  <a:srgbClr val="FFFFFF"/>
                </a:highlight>
                <a:latin typeface="Times New Roman"/>
                <a:ea typeface="Times New Roman"/>
                <a:cs typeface="Times New Roman"/>
                <a:sym typeface="Times New Roman"/>
              </a:rPr>
              <a:t> etc., are more English-like and, therefore, make it easier for programmers to “think” in the programming language. </a:t>
            </a:r>
            <a:endParaRPr>
              <a:solidFill>
                <a:srgbClr val="292929"/>
              </a:solidFill>
              <a:highlight>
                <a:srgbClr val="FFFFFF"/>
              </a:highlight>
              <a:latin typeface="Times New Roman"/>
              <a:ea typeface="Times New Roman"/>
              <a:cs typeface="Times New Roman"/>
              <a:sym typeface="Times New Roman"/>
            </a:endParaRPr>
          </a:p>
          <a:p>
            <a:pPr marL="457200" lvl="0" indent="-342900" algn="l" rtl="0">
              <a:spcBef>
                <a:spcPts val="0"/>
              </a:spcBef>
              <a:spcAft>
                <a:spcPts val="0"/>
              </a:spcAft>
              <a:buClr>
                <a:srgbClr val="292929"/>
              </a:buClr>
              <a:buSzPts val="1800"/>
              <a:buFont typeface="Times New Roman"/>
              <a:buChar char="●"/>
            </a:pPr>
            <a:r>
              <a:rPr lang="en">
                <a:solidFill>
                  <a:srgbClr val="292929"/>
                </a:solidFill>
                <a:highlight>
                  <a:srgbClr val="FFFFFF"/>
                </a:highlight>
                <a:latin typeface="Times New Roman"/>
                <a:ea typeface="Times New Roman"/>
                <a:cs typeface="Times New Roman"/>
                <a:sym typeface="Times New Roman"/>
              </a:rPr>
              <a:t>High-level languages also require translation to machine language before execution. </a:t>
            </a:r>
            <a:endParaRPr>
              <a:solidFill>
                <a:srgbClr val="292929"/>
              </a:solidFill>
              <a:highlight>
                <a:srgbClr val="FFFFFF"/>
              </a:highlight>
              <a:latin typeface="Times New Roman"/>
              <a:ea typeface="Times New Roman"/>
              <a:cs typeface="Times New Roman"/>
              <a:sym typeface="Times New Roman"/>
            </a:endParaRPr>
          </a:p>
          <a:p>
            <a:pPr marL="457200" lvl="0" indent="-342900" algn="l" rtl="0">
              <a:spcBef>
                <a:spcPts val="0"/>
              </a:spcBef>
              <a:spcAft>
                <a:spcPts val="0"/>
              </a:spcAft>
              <a:buClr>
                <a:srgbClr val="292929"/>
              </a:buClr>
              <a:buSzPts val="1800"/>
              <a:buFont typeface="Times New Roman"/>
              <a:buChar char="●"/>
            </a:pPr>
            <a:r>
              <a:rPr lang="en">
                <a:solidFill>
                  <a:srgbClr val="292929"/>
                </a:solidFill>
                <a:highlight>
                  <a:srgbClr val="FFFFFF"/>
                </a:highlight>
                <a:latin typeface="Times New Roman"/>
                <a:ea typeface="Times New Roman"/>
                <a:cs typeface="Times New Roman"/>
                <a:sym typeface="Times New Roman"/>
              </a:rPr>
              <a:t>This translation is accomplished by either a compiler or an interpreter.</a:t>
            </a:r>
            <a:endParaRPr>
              <a:latin typeface="Times New Roman"/>
              <a:ea typeface="Times New Roman"/>
              <a:cs typeface="Times New Roman"/>
              <a:sym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pic>
        <p:nvPicPr>
          <p:cNvPr id="434" name="Google Shape;434;p69"/>
          <p:cNvPicPr preferRelativeResize="0"/>
          <p:nvPr/>
        </p:nvPicPr>
        <p:blipFill>
          <a:blip r:embed="rId3">
            <a:alphaModFix/>
          </a:blip>
          <a:stretch>
            <a:fillRect/>
          </a:stretch>
        </p:blipFill>
        <p:spPr>
          <a:xfrm>
            <a:off x="440500" y="152400"/>
            <a:ext cx="8201098" cy="483870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70"/>
          <p:cNvSpPr txBox="1">
            <a:spLocks noGrp="1"/>
          </p:cNvSpPr>
          <p:nvPr>
            <p:ph type="title"/>
          </p:nvPr>
        </p:nvSpPr>
        <p:spPr>
          <a:xfrm>
            <a:off x="265500" y="1233175"/>
            <a:ext cx="4045200" cy="281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latin typeface="Times New Roman"/>
                <a:ea typeface="Times New Roman"/>
                <a:cs typeface="Times New Roman"/>
                <a:sym typeface="Times New Roman"/>
              </a:rPr>
              <a:t>Compilation</a:t>
            </a:r>
            <a:endParaRPr sz="3200">
              <a:latin typeface="Times New Roman"/>
              <a:ea typeface="Times New Roman"/>
              <a:cs typeface="Times New Roman"/>
              <a:sym typeface="Times New Roman"/>
            </a:endParaRPr>
          </a:p>
        </p:txBody>
      </p:sp>
      <p:sp>
        <p:nvSpPr>
          <p:cNvPr id="440" name="Google Shape;440;p70"/>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355600" marR="5080" lvl="0" indent="-298450" algn="l" rtl="0">
              <a:lnSpc>
                <a:spcPct val="115000"/>
              </a:lnSpc>
              <a:spcBef>
                <a:spcPts val="0"/>
              </a:spcBef>
              <a:spcAft>
                <a:spcPts val="0"/>
              </a:spcAft>
              <a:buClr>
                <a:schemeClr val="lt1"/>
              </a:buClr>
              <a:buSzPts val="1700"/>
              <a:buFont typeface="Times New Roman"/>
              <a:buChar char="•"/>
            </a:pPr>
            <a:r>
              <a:rPr lang="en" sz="1700">
                <a:latin typeface="Times New Roman"/>
                <a:ea typeface="Times New Roman"/>
                <a:cs typeface="Times New Roman"/>
                <a:sym typeface="Times New Roman"/>
              </a:rPr>
              <a:t>Process of changing high level language into machine level  language.</a:t>
            </a:r>
            <a:endParaRPr sz="1700">
              <a:latin typeface="Times New Roman"/>
              <a:ea typeface="Times New Roman"/>
              <a:cs typeface="Times New Roman"/>
              <a:sym typeface="Times New Roman"/>
            </a:endParaRPr>
          </a:p>
          <a:p>
            <a:pPr marL="355600" lvl="0" indent="-298450" algn="l" rtl="0">
              <a:lnSpc>
                <a:spcPct val="115000"/>
              </a:lnSpc>
              <a:spcBef>
                <a:spcPts val="0"/>
              </a:spcBef>
              <a:spcAft>
                <a:spcPts val="0"/>
              </a:spcAft>
              <a:buClr>
                <a:schemeClr val="lt1"/>
              </a:buClr>
              <a:buSzPts val="1700"/>
              <a:buFont typeface="Arial"/>
              <a:buChar char="•"/>
            </a:pPr>
            <a:r>
              <a:rPr lang="en" sz="1700">
                <a:latin typeface="Times New Roman"/>
                <a:ea typeface="Times New Roman"/>
                <a:cs typeface="Times New Roman"/>
                <a:sym typeface="Times New Roman"/>
              </a:rPr>
              <a:t>It is done by special software, </a:t>
            </a:r>
            <a:r>
              <a:rPr lang="en" sz="1700" b="1">
                <a:latin typeface="Times New Roman"/>
                <a:ea typeface="Times New Roman"/>
                <a:cs typeface="Times New Roman"/>
                <a:sym typeface="Times New Roman"/>
              </a:rPr>
              <a:t>COMPILER</a:t>
            </a:r>
            <a:endParaRPr sz="1700">
              <a:latin typeface="Times New Roman"/>
              <a:ea typeface="Times New Roman"/>
              <a:cs typeface="Times New Roman"/>
              <a:sym typeface="Times New Roman"/>
            </a:endParaRPr>
          </a:p>
          <a:p>
            <a:pPr marL="355600" lvl="0" indent="-298450" algn="l" rtl="0">
              <a:lnSpc>
                <a:spcPct val="115000"/>
              </a:lnSpc>
              <a:spcBef>
                <a:spcPts val="0"/>
              </a:spcBef>
              <a:spcAft>
                <a:spcPts val="0"/>
              </a:spcAft>
              <a:buClr>
                <a:schemeClr val="lt1"/>
              </a:buClr>
              <a:buSzPts val="1700"/>
              <a:buFont typeface="Times New Roman"/>
              <a:buChar char="•"/>
            </a:pPr>
            <a:r>
              <a:rPr lang="en" sz="1700">
                <a:latin typeface="Times New Roman"/>
                <a:ea typeface="Times New Roman"/>
                <a:cs typeface="Times New Roman"/>
                <a:sym typeface="Times New Roman"/>
              </a:rPr>
              <a:t>The compilation process tests the program whether it</a:t>
            </a:r>
            <a:endParaRPr sz="1700">
              <a:latin typeface="Times New Roman"/>
              <a:ea typeface="Times New Roman"/>
              <a:cs typeface="Times New Roman"/>
              <a:sym typeface="Times New Roman"/>
            </a:endParaRPr>
          </a:p>
          <a:p>
            <a:pPr marL="355600" lvl="0" indent="0" algn="l" rtl="0">
              <a:lnSpc>
                <a:spcPct val="115000"/>
              </a:lnSpc>
              <a:spcBef>
                <a:spcPts val="0"/>
              </a:spcBef>
              <a:spcAft>
                <a:spcPts val="0"/>
              </a:spcAft>
              <a:buClr>
                <a:srgbClr val="000000"/>
              </a:buClr>
              <a:buFont typeface="Arial"/>
              <a:buNone/>
            </a:pPr>
            <a:r>
              <a:rPr lang="en" sz="1700">
                <a:latin typeface="Times New Roman"/>
                <a:ea typeface="Times New Roman"/>
                <a:cs typeface="Times New Roman"/>
                <a:sym typeface="Times New Roman"/>
              </a:rPr>
              <a:t>contains syntax errors or not.</a:t>
            </a:r>
            <a:endParaRPr sz="1700">
              <a:latin typeface="Times New Roman"/>
              <a:ea typeface="Times New Roman"/>
              <a:cs typeface="Times New Roman"/>
              <a:sym typeface="Times New Roman"/>
            </a:endParaRPr>
          </a:p>
          <a:p>
            <a:pPr marL="355600" marR="144780" lvl="0" indent="-298450" algn="l" rtl="0">
              <a:lnSpc>
                <a:spcPct val="115000"/>
              </a:lnSpc>
              <a:spcBef>
                <a:spcPts val="0"/>
              </a:spcBef>
              <a:spcAft>
                <a:spcPts val="0"/>
              </a:spcAft>
              <a:buClr>
                <a:schemeClr val="lt1"/>
              </a:buClr>
              <a:buSzPts val="1700"/>
              <a:buFont typeface="Times New Roman"/>
              <a:buChar char="•"/>
            </a:pPr>
            <a:r>
              <a:rPr lang="en" sz="1700">
                <a:latin typeface="Times New Roman"/>
                <a:ea typeface="Times New Roman"/>
                <a:cs typeface="Times New Roman"/>
                <a:sym typeface="Times New Roman"/>
              </a:rPr>
              <a:t>If syntax errors are present, compiler can not compile the  code.</a:t>
            </a:r>
            <a:endParaRPr sz="1700">
              <a:latin typeface="Times New Roman"/>
              <a:ea typeface="Times New Roman"/>
              <a:cs typeface="Times New Roman"/>
              <a:sym typeface="Times New Roman"/>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71"/>
          <p:cNvSpPr txBox="1">
            <a:spLocks noGrp="1"/>
          </p:cNvSpPr>
          <p:nvPr>
            <p:ph type="title"/>
          </p:nvPr>
        </p:nvSpPr>
        <p:spPr>
          <a:xfrm>
            <a:off x="265500" y="1233175"/>
            <a:ext cx="4045200" cy="281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latin typeface="Times New Roman"/>
                <a:ea typeface="Times New Roman"/>
                <a:cs typeface="Times New Roman"/>
                <a:sym typeface="Times New Roman"/>
              </a:rPr>
              <a:t>Execution</a:t>
            </a:r>
            <a:endParaRPr sz="3200">
              <a:latin typeface="Times New Roman"/>
              <a:ea typeface="Times New Roman"/>
              <a:cs typeface="Times New Roman"/>
              <a:sym typeface="Times New Roman"/>
            </a:endParaRPr>
          </a:p>
        </p:txBody>
      </p:sp>
      <p:sp>
        <p:nvSpPr>
          <p:cNvPr id="446" name="Google Shape;446;p7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355600" marR="5080" lvl="0" indent="-273050" algn="l" rtl="0">
              <a:lnSpc>
                <a:spcPct val="100000"/>
              </a:lnSpc>
              <a:spcBef>
                <a:spcPts val="0"/>
              </a:spcBef>
              <a:spcAft>
                <a:spcPts val="0"/>
              </a:spcAft>
              <a:buClr>
                <a:schemeClr val="lt1"/>
              </a:buClr>
              <a:buSzPts val="1700"/>
              <a:buFont typeface="Times New Roman"/>
              <a:buChar char="•"/>
            </a:pPr>
            <a:r>
              <a:rPr lang="en" sz="1700">
                <a:latin typeface="Times New Roman"/>
                <a:ea typeface="Times New Roman"/>
                <a:cs typeface="Times New Roman"/>
                <a:sym typeface="Times New Roman"/>
              </a:rPr>
              <a:t>Once the compilation is completed then the program  is linked with other object programs needed for  execution, thereby resulting in a binary program and  then the program is loaded in the memory for the  purpose of execution and finally it is executed.</a:t>
            </a:r>
            <a:endParaRPr sz="1700">
              <a:latin typeface="Times New Roman"/>
              <a:ea typeface="Times New Roman"/>
              <a:cs typeface="Times New Roman"/>
              <a:sym typeface="Times New Roman"/>
            </a:endParaRPr>
          </a:p>
          <a:p>
            <a:pPr marL="0" lvl="0" indent="0" algn="l" rtl="0">
              <a:lnSpc>
                <a:spcPct val="100000"/>
              </a:lnSpc>
              <a:spcBef>
                <a:spcPts val="10"/>
              </a:spcBef>
              <a:spcAft>
                <a:spcPts val="0"/>
              </a:spcAft>
              <a:buClr>
                <a:schemeClr val="lt1"/>
              </a:buClr>
              <a:buSzPts val="3850"/>
              <a:buFont typeface="Arial"/>
              <a:buNone/>
            </a:pPr>
            <a:endParaRPr sz="1700">
              <a:latin typeface="Times New Roman"/>
              <a:ea typeface="Times New Roman"/>
              <a:cs typeface="Times New Roman"/>
              <a:sym typeface="Times New Roman"/>
            </a:endParaRPr>
          </a:p>
          <a:p>
            <a:pPr marL="355600" marR="253365" lvl="0" indent="-273050" algn="l" rtl="0">
              <a:lnSpc>
                <a:spcPct val="100000"/>
              </a:lnSpc>
              <a:spcBef>
                <a:spcPts val="0"/>
              </a:spcBef>
              <a:spcAft>
                <a:spcPts val="0"/>
              </a:spcAft>
              <a:buClr>
                <a:schemeClr val="lt1"/>
              </a:buClr>
              <a:buSzPts val="1700"/>
              <a:buFont typeface="Times New Roman"/>
              <a:buChar char="•"/>
            </a:pPr>
            <a:r>
              <a:rPr lang="en" sz="1700">
                <a:latin typeface="Times New Roman"/>
                <a:ea typeface="Times New Roman"/>
                <a:cs typeface="Times New Roman"/>
                <a:sym typeface="Times New Roman"/>
              </a:rPr>
              <a:t>The program may ask user for inputs and generates  outputs after processing the inputs.</a:t>
            </a:r>
            <a:endParaRPr sz="17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Introduction to Problem Solving Aspects</a:t>
            </a:r>
            <a:endParaRPr>
              <a:latin typeface="Times New Roman"/>
              <a:ea typeface="Times New Roman"/>
              <a:cs typeface="Times New Roman"/>
              <a:sym typeface="Times New Roman"/>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72"/>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latin typeface="Times New Roman"/>
                <a:ea typeface="Times New Roman"/>
                <a:cs typeface="Times New Roman"/>
                <a:sym typeface="Times New Roman"/>
              </a:rPr>
              <a:t>Steps Involved in Problem Solving</a:t>
            </a:r>
            <a:endParaRPr>
              <a:latin typeface="Times New Roman"/>
              <a:ea typeface="Times New Roman"/>
              <a:cs typeface="Times New Roman"/>
              <a:sym typeface="Times New Roman"/>
            </a:endParaRPr>
          </a:p>
        </p:txBody>
      </p:sp>
      <p:sp>
        <p:nvSpPr>
          <p:cNvPr id="452" name="Google Shape;452;p72"/>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457200" lvl="0" indent="-349250" algn="l" rtl="0">
              <a:lnSpc>
                <a:spcPct val="115000"/>
              </a:lnSpc>
              <a:spcBef>
                <a:spcPts val="0"/>
              </a:spcBef>
              <a:spcAft>
                <a:spcPts val="0"/>
              </a:spcAft>
              <a:buSzPts val="1900"/>
              <a:buFont typeface="Times New Roman"/>
              <a:buAutoNum type="arabicPeriod"/>
            </a:pPr>
            <a:r>
              <a:rPr lang="en" sz="1900">
                <a:highlight>
                  <a:schemeClr val="dk1"/>
                </a:highlight>
                <a:latin typeface="Times New Roman"/>
                <a:ea typeface="Times New Roman"/>
                <a:cs typeface="Times New Roman"/>
                <a:sym typeface="Times New Roman"/>
              </a:rPr>
              <a:t>Requirements specifications (Specification of needs).</a:t>
            </a:r>
            <a:endParaRPr sz="1900">
              <a:highlight>
                <a:schemeClr val="dk1"/>
              </a:highlight>
              <a:latin typeface="Times New Roman"/>
              <a:ea typeface="Times New Roman"/>
              <a:cs typeface="Times New Roman"/>
              <a:sym typeface="Times New Roman"/>
            </a:endParaRPr>
          </a:p>
          <a:p>
            <a:pPr marL="457200" lvl="0" indent="-349250" algn="l" rtl="0">
              <a:lnSpc>
                <a:spcPct val="115000"/>
              </a:lnSpc>
              <a:spcBef>
                <a:spcPts val="0"/>
              </a:spcBef>
              <a:spcAft>
                <a:spcPts val="0"/>
              </a:spcAft>
              <a:buSzPts val="1900"/>
              <a:buFont typeface="Times New Roman"/>
              <a:buAutoNum type="arabicPeriod"/>
            </a:pPr>
            <a:r>
              <a:rPr lang="en" sz="1900">
                <a:highlight>
                  <a:schemeClr val="dk1"/>
                </a:highlight>
                <a:latin typeface="Times New Roman"/>
                <a:ea typeface="Times New Roman"/>
                <a:cs typeface="Times New Roman"/>
                <a:sym typeface="Times New Roman"/>
              </a:rPr>
              <a:t>Problem analysis.</a:t>
            </a:r>
            <a:endParaRPr sz="1900">
              <a:highlight>
                <a:schemeClr val="dk1"/>
              </a:highlight>
              <a:latin typeface="Times New Roman"/>
              <a:ea typeface="Times New Roman"/>
              <a:cs typeface="Times New Roman"/>
              <a:sym typeface="Times New Roman"/>
            </a:endParaRPr>
          </a:p>
          <a:p>
            <a:pPr marL="457200" lvl="0" indent="-349250" algn="l" rtl="0">
              <a:lnSpc>
                <a:spcPct val="115000"/>
              </a:lnSpc>
              <a:spcBef>
                <a:spcPts val="0"/>
              </a:spcBef>
              <a:spcAft>
                <a:spcPts val="0"/>
              </a:spcAft>
              <a:buSzPts val="1900"/>
              <a:buFont typeface="Times New Roman"/>
              <a:buAutoNum type="arabicPeriod"/>
            </a:pPr>
            <a:r>
              <a:rPr lang="en" sz="1900">
                <a:highlight>
                  <a:schemeClr val="dk1"/>
                </a:highlight>
                <a:latin typeface="Times New Roman"/>
                <a:ea typeface="Times New Roman"/>
                <a:cs typeface="Times New Roman"/>
                <a:sym typeface="Times New Roman"/>
              </a:rPr>
              <a:t>Design the algorithm to solve the problem.</a:t>
            </a:r>
            <a:endParaRPr sz="1900">
              <a:highlight>
                <a:schemeClr val="dk1"/>
              </a:highlight>
              <a:latin typeface="Times New Roman"/>
              <a:ea typeface="Times New Roman"/>
              <a:cs typeface="Times New Roman"/>
              <a:sym typeface="Times New Roman"/>
            </a:endParaRPr>
          </a:p>
          <a:p>
            <a:pPr marL="457200" lvl="0" indent="-349250" algn="l" rtl="0">
              <a:lnSpc>
                <a:spcPct val="115000"/>
              </a:lnSpc>
              <a:spcBef>
                <a:spcPts val="0"/>
              </a:spcBef>
              <a:spcAft>
                <a:spcPts val="0"/>
              </a:spcAft>
              <a:buSzPts val="1900"/>
              <a:buFont typeface="Times New Roman"/>
              <a:buAutoNum type="arabicPeriod"/>
            </a:pPr>
            <a:r>
              <a:rPr lang="en" sz="1900">
                <a:highlight>
                  <a:schemeClr val="dk1"/>
                </a:highlight>
                <a:latin typeface="Times New Roman"/>
                <a:ea typeface="Times New Roman"/>
                <a:cs typeface="Times New Roman"/>
                <a:sym typeface="Times New Roman"/>
              </a:rPr>
              <a:t>Implementation.</a:t>
            </a:r>
            <a:endParaRPr sz="1900">
              <a:highlight>
                <a:schemeClr val="dk1"/>
              </a:highlight>
              <a:latin typeface="Times New Roman"/>
              <a:ea typeface="Times New Roman"/>
              <a:cs typeface="Times New Roman"/>
              <a:sym typeface="Times New Roman"/>
            </a:endParaRPr>
          </a:p>
          <a:p>
            <a:pPr marL="457200" lvl="0" indent="-349250" algn="l" rtl="0">
              <a:lnSpc>
                <a:spcPct val="115000"/>
              </a:lnSpc>
              <a:spcBef>
                <a:spcPts val="0"/>
              </a:spcBef>
              <a:spcAft>
                <a:spcPts val="0"/>
              </a:spcAft>
              <a:buClr>
                <a:srgbClr val="FFFF00"/>
              </a:buClr>
              <a:buSzPts val="1900"/>
              <a:buFont typeface="Times New Roman"/>
              <a:buAutoNum type="arabicPeriod"/>
            </a:pPr>
            <a:r>
              <a:rPr lang="en" sz="1900">
                <a:solidFill>
                  <a:srgbClr val="FFFF00"/>
                </a:solidFill>
                <a:highlight>
                  <a:schemeClr val="dk1"/>
                </a:highlight>
                <a:latin typeface="Times New Roman"/>
                <a:ea typeface="Times New Roman"/>
                <a:cs typeface="Times New Roman"/>
                <a:sym typeface="Times New Roman"/>
              </a:rPr>
              <a:t>Testing and Verification.</a:t>
            </a:r>
            <a:endParaRPr sz="1900">
              <a:solidFill>
                <a:srgbClr val="FFFF00"/>
              </a:solidFill>
              <a:highlight>
                <a:schemeClr val="dk1"/>
              </a:highlight>
              <a:latin typeface="Times New Roman"/>
              <a:ea typeface="Times New Roman"/>
              <a:cs typeface="Times New Roman"/>
              <a:sym typeface="Times New Roman"/>
            </a:endParaRPr>
          </a:p>
          <a:p>
            <a:pPr marL="457200" lvl="0" indent="-349250" algn="l" rtl="0">
              <a:lnSpc>
                <a:spcPct val="115000"/>
              </a:lnSpc>
              <a:spcBef>
                <a:spcPts val="0"/>
              </a:spcBef>
              <a:spcAft>
                <a:spcPts val="0"/>
              </a:spcAft>
              <a:buSzPts val="1900"/>
              <a:buFont typeface="Times New Roman"/>
              <a:buAutoNum type="arabicPeriod"/>
            </a:pPr>
            <a:r>
              <a:rPr lang="en" sz="1900">
                <a:highlight>
                  <a:schemeClr val="dk1"/>
                </a:highlight>
                <a:latin typeface="Times New Roman"/>
                <a:ea typeface="Times New Roman"/>
                <a:cs typeface="Times New Roman"/>
                <a:sym typeface="Times New Roman"/>
              </a:rPr>
              <a:t>Documentation</a:t>
            </a:r>
            <a:endParaRPr>
              <a:highlight>
                <a:schemeClr val="dk1"/>
              </a:highlight>
              <a:latin typeface="Times New Roman"/>
              <a:ea typeface="Times New Roman"/>
              <a:cs typeface="Times New Roman"/>
              <a:sym typeface="Times New Roman"/>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7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How to execute the high-level program</a:t>
            </a:r>
            <a:endParaRPr>
              <a:latin typeface="Times New Roman"/>
              <a:ea typeface="Times New Roman"/>
              <a:cs typeface="Times New Roman"/>
              <a:sym typeface="Times New Roman"/>
            </a:endParaRPr>
          </a:p>
        </p:txBody>
      </p:sp>
      <p:sp>
        <p:nvSpPr>
          <p:cNvPr id="458" name="Google Shape;458;p73"/>
          <p:cNvSpPr txBox="1">
            <a:spLocks noGrp="1"/>
          </p:cNvSpPr>
          <p:nvPr>
            <p:ph type="body" idx="1"/>
          </p:nvPr>
        </p:nvSpPr>
        <p:spPr>
          <a:xfrm>
            <a:off x="471900" y="3595475"/>
            <a:ext cx="8222100" cy="135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rgbClr val="292929"/>
                </a:solidFill>
                <a:highlight>
                  <a:srgbClr val="FFFFFF"/>
                </a:highlight>
                <a:latin typeface="Times New Roman"/>
                <a:ea typeface="Times New Roman"/>
                <a:cs typeface="Times New Roman"/>
                <a:sym typeface="Times New Roman"/>
              </a:rPr>
              <a:t>Compilers</a:t>
            </a:r>
            <a:r>
              <a:rPr lang="en">
                <a:solidFill>
                  <a:srgbClr val="292929"/>
                </a:solidFill>
                <a:highlight>
                  <a:srgbClr val="FFFFFF"/>
                </a:highlight>
                <a:latin typeface="Times New Roman"/>
                <a:ea typeface="Times New Roman"/>
                <a:cs typeface="Times New Roman"/>
                <a:sym typeface="Times New Roman"/>
              </a:rPr>
              <a:t> translate the entire source code program before execution.(Eg: C++, Java)</a:t>
            </a:r>
            <a:endParaRPr>
              <a:solidFill>
                <a:srgbClr val="292929"/>
              </a:solidFill>
              <a:highlight>
                <a:srgbClr val="FFFFFF"/>
              </a:highlight>
              <a:latin typeface="Times New Roman"/>
              <a:ea typeface="Times New Roman"/>
              <a:cs typeface="Times New Roman"/>
              <a:sym typeface="Times New Roman"/>
            </a:endParaRPr>
          </a:p>
          <a:p>
            <a:pPr marL="0" lvl="0" indent="0" algn="l" rtl="0">
              <a:spcBef>
                <a:spcPts val="1600"/>
              </a:spcBef>
              <a:spcAft>
                <a:spcPts val="1600"/>
              </a:spcAft>
              <a:buNone/>
            </a:pPr>
            <a:r>
              <a:rPr lang="en" i="1">
                <a:solidFill>
                  <a:srgbClr val="292929"/>
                </a:solidFill>
                <a:highlight>
                  <a:srgbClr val="FFFFFF"/>
                </a:highlight>
                <a:latin typeface="Times New Roman"/>
                <a:ea typeface="Times New Roman"/>
                <a:cs typeface="Times New Roman"/>
                <a:sym typeface="Times New Roman"/>
              </a:rPr>
              <a:t>Interpreters</a:t>
            </a:r>
            <a:r>
              <a:rPr lang="en">
                <a:solidFill>
                  <a:srgbClr val="292929"/>
                </a:solidFill>
                <a:highlight>
                  <a:srgbClr val="FFFFFF"/>
                </a:highlight>
                <a:latin typeface="Times New Roman"/>
                <a:ea typeface="Times New Roman"/>
                <a:cs typeface="Times New Roman"/>
                <a:sym typeface="Times New Roman"/>
              </a:rPr>
              <a:t> translate source code programs one line at a time. (Eg: Python) Interpreters are more interactive than compilers.</a:t>
            </a:r>
            <a:endParaRPr>
              <a:latin typeface="Times New Roman"/>
              <a:ea typeface="Times New Roman"/>
              <a:cs typeface="Times New Roman"/>
              <a:sym typeface="Times New Roman"/>
            </a:endParaRPr>
          </a:p>
        </p:txBody>
      </p:sp>
      <p:pic>
        <p:nvPicPr>
          <p:cNvPr id="459" name="Google Shape;459;p73"/>
          <p:cNvPicPr preferRelativeResize="0"/>
          <p:nvPr/>
        </p:nvPicPr>
        <p:blipFill>
          <a:blip r:embed="rId3">
            <a:alphaModFix/>
          </a:blip>
          <a:stretch>
            <a:fillRect/>
          </a:stretch>
        </p:blipFill>
        <p:spPr>
          <a:xfrm>
            <a:off x="990600" y="1735025"/>
            <a:ext cx="7013948" cy="17842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7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Testing and Verification</a:t>
            </a:r>
            <a:endParaRPr>
              <a:latin typeface="Times New Roman"/>
              <a:ea typeface="Times New Roman"/>
              <a:cs typeface="Times New Roman"/>
              <a:sym typeface="Times New Roman"/>
            </a:endParaRPr>
          </a:p>
        </p:txBody>
      </p:sp>
      <p:sp>
        <p:nvSpPr>
          <p:cNvPr id="465" name="Google Shape;465;p7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marR="5080" lvl="0" indent="-342900" algn="l" rtl="0">
              <a:lnSpc>
                <a:spcPct val="115000"/>
              </a:lnSpc>
              <a:spcBef>
                <a:spcPts val="0"/>
              </a:spcBef>
              <a:spcAft>
                <a:spcPts val="0"/>
              </a:spcAft>
              <a:buClr>
                <a:schemeClr val="dk2"/>
              </a:buClr>
              <a:buSzPts val="1800"/>
              <a:buFont typeface="Times New Roman"/>
              <a:buAutoNum type="arabicPeriod"/>
            </a:pPr>
            <a:r>
              <a:rPr lang="en">
                <a:solidFill>
                  <a:schemeClr val="dk2"/>
                </a:solidFill>
                <a:latin typeface="Times New Roman"/>
                <a:ea typeface="Times New Roman"/>
                <a:cs typeface="Times New Roman"/>
                <a:sym typeface="Times New Roman"/>
              </a:rPr>
              <a:t>Testing ensures that program performs correctly the  required task.</a:t>
            </a:r>
            <a:endParaRPr>
              <a:solidFill>
                <a:schemeClr val="dk2"/>
              </a:solidFill>
              <a:latin typeface="Times New Roman"/>
              <a:ea typeface="Times New Roman"/>
              <a:cs typeface="Times New Roman"/>
              <a:sym typeface="Times New Roman"/>
            </a:endParaRPr>
          </a:p>
          <a:p>
            <a:pPr marL="457200" marR="516890" lvl="0" indent="-342900" algn="l" rtl="0">
              <a:lnSpc>
                <a:spcPct val="115000"/>
              </a:lnSpc>
              <a:spcBef>
                <a:spcPts val="0"/>
              </a:spcBef>
              <a:spcAft>
                <a:spcPts val="0"/>
              </a:spcAft>
              <a:buClr>
                <a:schemeClr val="dk2"/>
              </a:buClr>
              <a:buSzPts val="1800"/>
              <a:buFont typeface="Times New Roman"/>
              <a:buAutoNum type="arabicPeriod"/>
            </a:pPr>
            <a:r>
              <a:rPr lang="en">
                <a:solidFill>
                  <a:schemeClr val="dk2"/>
                </a:solidFill>
                <a:latin typeface="Times New Roman"/>
                <a:ea typeface="Times New Roman"/>
                <a:cs typeface="Times New Roman"/>
                <a:sym typeface="Times New Roman"/>
              </a:rPr>
              <a:t>Verification ensures that program does what the  programmer intends to do.</a:t>
            </a:r>
            <a:endParaRPr>
              <a:solidFill>
                <a:schemeClr val="dk2"/>
              </a:solidFill>
              <a:latin typeface="Times New Roman"/>
              <a:ea typeface="Times New Roman"/>
              <a:cs typeface="Times New Roman"/>
              <a:sym typeface="Times New Roman"/>
            </a:endParaRPr>
          </a:p>
          <a:p>
            <a:pPr marL="457200" marR="332105" lvl="0" indent="-342900" algn="l" rtl="0">
              <a:lnSpc>
                <a:spcPct val="115000"/>
              </a:lnSpc>
              <a:spcBef>
                <a:spcPts val="0"/>
              </a:spcBef>
              <a:spcAft>
                <a:spcPts val="0"/>
              </a:spcAft>
              <a:buClr>
                <a:schemeClr val="dk2"/>
              </a:buClr>
              <a:buSzPts val="1800"/>
              <a:buFont typeface="Times New Roman"/>
              <a:buAutoNum type="arabicPeriod"/>
            </a:pPr>
            <a:r>
              <a:rPr lang="en">
                <a:solidFill>
                  <a:schemeClr val="dk2"/>
                </a:solidFill>
                <a:latin typeface="Times New Roman"/>
                <a:ea typeface="Times New Roman"/>
                <a:cs typeface="Times New Roman"/>
                <a:sym typeface="Times New Roman"/>
              </a:rPr>
              <a:t>Validation ensures that the program produces the  correct results for a set of test data.</a:t>
            </a:r>
            <a:endParaRPr>
              <a:solidFill>
                <a:schemeClr val="dk2"/>
              </a:solidFill>
              <a:latin typeface="Times New Roman"/>
              <a:ea typeface="Times New Roman"/>
              <a:cs typeface="Times New Roman"/>
              <a:sym typeface="Times New Roman"/>
            </a:endParaRPr>
          </a:p>
          <a:p>
            <a:pPr marL="457200" marR="118745" lvl="0" indent="-342900" algn="l" rtl="0">
              <a:lnSpc>
                <a:spcPct val="115000"/>
              </a:lnSpc>
              <a:spcBef>
                <a:spcPts val="0"/>
              </a:spcBef>
              <a:spcAft>
                <a:spcPts val="0"/>
              </a:spcAft>
              <a:buClr>
                <a:schemeClr val="dk2"/>
              </a:buClr>
              <a:buSzPts val="1800"/>
              <a:buFont typeface="Times New Roman"/>
              <a:buAutoNum type="arabicPeriod"/>
            </a:pPr>
            <a:r>
              <a:rPr lang="en">
                <a:solidFill>
                  <a:schemeClr val="dk2"/>
                </a:solidFill>
                <a:latin typeface="Times New Roman"/>
                <a:ea typeface="Times New Roman"/>
                <a:cs typeface="Times New Roman"/>
                <a:sym typeface="Times New Roman"/>
              </a:rPr>
              <a:t>Test data are supplied to the program and output is  observed.</a:t>
            </a:r>
            <a:endParaRPr>
              <a:solidFill>
                <a:schemeClr val="dk2"/>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chemeClr val="dk2"/>
              </a:buClr>
              <a:buSzPts val="1800"/>
              <a:buFont typeface="Times New Roman"/>
              <a:buAutoNum type="arabicPeriod"/>
            </a:pPr>
            <a:r>
              <a:rPr lang="en">
                <a:solidFill>
                  <a:schemeClr val="dk2"/>
                </a:solidFill>
                <a:latin typeface="Times New Roman"/>
                <a:ea typeface="Times New Roman"/>
                <a:cs typeface="Times New Roman"/>
                <a:sym typeface="Times New Roman"/>
              </a:rPr>
              <a:t>Expected output = Error free</a:t>
            </a:r>
            <a:endParaRPr>
              <a:solidFill>
                <a:schemeClr val="dk2"/>
              </a:solidFill>
              <a:latin typeface="Times New Roman"/>
              <a:ea typeface="Times New Roman"/>
              <a:cs typeface="Times New Roman"/>
              <a:sym typeface="Times New Roman"/>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75"/>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Compilation in ‘C’</a:t>
            </a:r>
            <a:endParaRPr>
              <a:latin typeface="Times New Roman"/>
              <a:ea typeface="Times New Roman"/>
              <a:cs typeface="Times New Roman"/>
              <a:sym typeface="Times New Roman"/>
            </a:endParaRPr>
          </a:p>
        </p:txBody>
      </p:sp>
      <p:pic>
        <p:nvPicPr>
          <p:cNvPr id="471" name="Google Shape;471;p75"/>
          <p:cNvPicPr preferRelativeResize="0"/>
          <p:nvPr/>
        </p:nvPicPr>
        <p:blipFill>
          <a:blip r:embed="rId3">
            <a:alphaModFix/>
          </a:blip>
          <a:stretch>
            <a:fillRect/>
          </a:stretch>
        </p:blipFill>
        <p:spPr>
          <a:xfrm>
            <a:off x="4002188" y="0"/>
            <a:ext cx="4492424" cy="5143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1"/>
                                        </p:tgtEl>
                                        <p:attrNameLst>
                                          <p:attrName>style.visibility</p:attrName>
                                        </p:attrNameLst>
                                      </p:cBhvr>
                                      <p:to>
                                        <p:strVal val="visible"/>
                                      </p:to>
                                    </p:set>
                                    <p:animEffect transition="in" filter="fade">
                                      <p:cBhvr>
                                        <p:cTn id="7" dur="1000"/>
                                        <p:tgtEl>
                                          <p:spTgt spid="4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76"/>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latin typeface="Times New Roman"/>
                <a:ea typeface="Times New Roman"/>
                <a:cs typeface="Times New Roman"/>
                <a:sym typeface="Times New Roman"/>
              </a:rPr>
              <a:t>Steps Involved in Problem Solving</a:t>
            </a:r>
            <a:endParaRPr>
              <a:latin typeface="Times New Roman"/>
              <a:ea typeface="Times New Roman"/>
              <a:cs typeface="Times New Roman"/>
              <a:sym typeface="Times New Roman"/>
            </a:endParaRPr>
          </a:p>
        </p:txBody>
      </p:sp>
      <p:sp>
        <p:nvSpPr>
          <p:cNvPr id="477" name="Google Shape;477;p76"/>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457200" lvl="0" indent="-349250" algn="l" rtl="0">
              <a:lnSpc>
                <a:spcPct val="115000"/>
              </a:lnSpc>
              <a:spcBef>
                <a:spcPts val="0"/>
              </a:spcBef>
              <a:spcAft>
                <a:spcPts val="0"/>
              </a:spcAft>
              <a:buSzPts val="1900"/>
              <a:buFont typeface="Times New Roman"/>
              <a:buAutoNum type="arabicPeriod"/>
            </a:pPr>
            <a:r>
              <a:rPr lang="en" sz="1900">
                <a:highlight>
                  <a:schemeClr val="dk1"/>
                </a:highlight>
                <a:latin typeface="Times New Roman"/>
                <a:ea typeface="Times New Roman"/>
                <a:cs typeface="Times New Roman"/>
                <a:sym typeface="Times New Roman"/>
              </a:rPr>
              <a:t>Requirements specifications (Specification of needs).</a:t>
            </a:r>
            <a:endParaRPr sz="1900">
              <a:highlight>
                <a:schemeClr val="dk1"/>
              </a:highlight>
              <a:latin typeface="Times New Roman"/>
              <a:ea typeface="Times New Roman"/>
              <a:cs typeface="Times New Roman"/>
              <a:sym typeface="Times New Roman"/>
            </a:endParaRPr>
          </a:p>
          <a:p>
            <a:pPr marL="457200" lvl="0" indent="-349250" algn="l" rtl="0">
              <a:lnSpc>
                <a:spcPct val="115000"/>
              </a:lnSpc>
              <a:spcBef>
                <a:spcPts val="0"/>
              </a:spcBef>
              <a:spcAft>
                <a:spcPts val="0"/>
              </a:spcAft>
              <a:buSzPts val="1900"/>
              <a:buFont typeface="Times New Roman"/>
              <a:buAutoNum type="arabicPeriod"/>
            </a:pPr>
            <a:r>
              <a:rPr lang="en" sz="1900">
                <a:highlight>
                  <a:schemeClr val="dk1"/>
                </a:highlight>
                <a:latin typeface="Times New Roman"/>
                <a:ea typeface="Times New Roman"/>
                <a:cs typeface="Times New Roman"/>
                <a:sym typeface="Times New Roman"/>
              </a:rPr>
              <a:t>Problem analysis.</a:t>
            </a:r>
            <a:endParaRPr sz="1900">
              <a:highlight>
                <a:schemeClr val="dk1"/>
              </a:highlight>
              <a:latin typeface="Times New Roman"/>
              <a:ea typeface="Times New Roman"/>
              <a:cs typeface="Times New Roman"/>
              <a:sym typeface="Times New Roman"/>
            </a:endParaRPr>
          </a:p>
          <a:p>
            <a:pPr marL="457200" lvl="0" indent="-349250" algn="l" rtl="0">
              <a:lnSpc>
                <a:spcPct val="115000"/>
              </a:lnSpc>
              <a:spcBef>
                <a:spcPts val="0"/>
              </a:spcBef>
              <a:spcAft>
                <a:spcPts val="0"/>
              </a:spcAft>
              <a:buSzPts val="1900"/>
              <a:buFont typeface="Times New Roman"/>
              <a:buAutoNum type="arabicPeriod"/>
            </a:pPr>
            <a:r>
              <a:rPr lang="en" sz="1900">
                <a:highlight>
                  <a:schemeClr val="dk1"/>
                </a:highlight>
                <a:latin typeface="Times New Roman"/>
                <a:ea typeface="Times New Roman"/>
                <a:cs typeface="Times New Roman"/>
                <a:sym typeface="Times New Roman"/>
              </a:rPr>
              <a:t>Design the algorithm to solve the problem.</a:t>
            </a:r>
            <a:endParaRPr sz="1900">
              <a:highlight>
                <a:schemeClr val="dk1"/>
              </a:highlight>
              <a:latin typeface="Times New Roman"/>
              <a:ea typeface="Times New Roman"/>
              <a:cs typeface="Times New Roman"/>
              <a:sym typeface="Times New Roman"/>
            </a:endParaRPr>
          </a:p>
          <a:p>
            <a:pPr marL="457200" lvl="0" indent="-349250" algn="l" rtl="0">
              <a:lnSpc>
                <a:spcPct val="115000"/>
              </a:lnSpc>
              <a:spcBef>
                <a:spcPts val="0"/>
              </a:spcBef>
              <a:spcAft>
                <a:spcPts val="0"/>
              </a:spcAft>
              <a:buSzPts val="1900"/>
              <a:buFont typeface="Times New Roman"/>
              <a:buAutoNum type="arabicPeriod"/>
            </a:pPr>
            <a:r>
              <a:rPr lang="en" sz="1900">
                <a:highlight>
                  <a:schemeClr val="dk1"/>
                </a:highlight>
                <a:latin typeface="Times New Roman"/>
                <a:ea typeface="Times New Roman"/>
                <a:cs typeface="Times New Roman"/>
                <a:sym typeface="Times New Roman"/>
              </a:rPr>
              <a:t>Implementation.</a:t>
            </a:r>
            <a:endParaRPr sz="1900">
              <a:highlight>
                <a:schemeClr val="dk1"/>
              </a:highlight>
              <a:latin typeface="Times New Roman"/>
              <a:ea typeface="Times New Roman"/>
              <a:cs typeface="Times New Roman"/>
              <a:sym typeface="Times New Roman"/>
            </a:endParaRPr>
          </a:p>
          <a:p>
            <a:pPr marL="457200" lvl="0" indent="-349250" algn="l" rtl="0">
              <a:lnSpc>
                <a:spcPct val="115000"/>
              </a:lnSpc>
              <a:spcBef>
                <a:spcPts val="0"/>
              </a:spcBef>
              <a:spcAft>
                <a:spcPts val="0"/>
              </a:spcAft>
              <a:buSzPts val="1900"/>
              <a:buFont typeface="Times New Roman"/>
              <a:buAutoNum type="arabicPeriod"/>
            </a:pPr>
            <a:r>
              <a:rPr lang="en" sz="1900">
                <a:highlight>
                  <a:schemeClr val="dk1"/>
                </a:highlight>
                <a:latin typeface="Times New Roman"/>
                <a:ea typeface="Times New Roman"/>
                <a:cs typeface="Times New Roman"/>
                <a:sym typeface="Times New Roman"/>
              </a:rPr>
              <a:t>Testing and Verification.</a:t>
            </a:r>
            <a:endParaRPr sz="1900">
              <a:highlight>
                <a:schemeClr val="dk1"/>
              </a:highlight>
              <a:latin typeface="Times New Roman"/>
              <a:ea typeface="Times New Roman"/>
              <a:cs typeface="Times New Roman"/>
              <a:sym typeface="Times New Roman"/>
            </a:endParaRPr>
          </a:p>
          <a:p>
            <a:pPr marL="457200" lvl="0" indent="-349250" algn="l" rtl="0">
              <a:lnSpc>
                <a:spcPct val="115000"/>
              </a:lnSpc>
              <a:spcBef>
                <a:spcPts val="0"/>
              </a:spcBef>
              <a:spcAft>
                <a:spcPts val="0"/>
              </a:spcAft>
              <a:buClr>
                <a:srgbClr val="FFFF00"/>
              </a:buClr>
              <a:buSzPts val="1900"/>
              <a:buFont typeface="Times New Roman"/>
              <a:buAutoNum type="arabicPeriod"/>
            </a:pPr>
            <a:r>
              <a:rPr lang="en" sz="1900">
                <a:solidFill>
                  <a:srgbClr val="FFFF00"/>
                </a:solidFill>
                <a:highlight>
                  <a:schemeClr val="dk1"/>
                </a:highlight>
                <a:latin typeface="Times New Roman"/>
                <a:ea typeface="Times New Roman"/>
                <a:cs typeface="Times New Roman"/>
                <a:sym typeface="Times New Roman"/>
              </a:rPr>
              <a:t>Documentation</a:t>
            </a:r>
            <a:endParaRPr>
              <a:solidFill>
                <a:srgbClr val="FFFF00"/>
              </a:solidFill>
              <a:highlight>
                <a:schemeClr val="dk1"/>
              </a:highlight>
              <a:latin typeface="Times New Roman"/>
              <a:ea typeface="Times New Roman"/>
              <a:cs typeface="Times New Roman"/>
              <a:sym typeface="Times New Roman"/>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7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Documentation</a:t>
            </a:r>
            <a:endParaRPr>
              <a:latin typeface="Times New Roman"/>
              <a:ea typeface="Times New Roman"/>
              <a:cs typeface="Times New Roman"/>
              <a:sym typeface="Times New Roman"/>
            </a:endParaRPr>
          </a:p>
        </p:txBody>
      </p:sp>
      <p:sp>
        <p:nvSpPr>
          <p:cNvPr id="483" name="Google Shape;483;p77"/>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2"/>
              </a:buClr>
              <a:buSzPts val="1800"/>
              <a:buFont typeface="Times New Roman"/>
              <a:buChar char="●"/>
            </a:pPr>
            <a:r>
              <a:rPr lang="en">
                <a:solidFill>
                  <a:schemeClr val="dk2"/>
                </a:solidFill>
                <a:latin typeface="Times New Roman"/>
                <a:ea typeface="Times New Roman"/>
                <a:cs typeface="Times New Roman"/>
                <a:sym typeface="Times New Roman"/>
              </a:rPr>
              <a:t>Documentation should be from the point of view of the reader</a:t>
            </a:r>
            <a:endParaRPr>
              <a:solidFill>
                <a:schemeClr val="dk2"/>
              </a:solidFill>
              <a:latin typeface="Times New Roman"/>
              <a:ea typeface="Times New Roman"/>
              <a:cs typeface="Times New Roman"/>
              <a:sym typeface="Times New Roman"/>
            </a:endParaRPr>
          </a:p>
          <a:p>
            <a:pPr marL="457200" lvl="0" indent="-342900" algn="l" rtl="0">
              <a:lnSpc>
                <a:spcPct val="150000"/>
              </a:lnSpc>
              <a:spcBef>
                <a:spcPts val="0"/>
              </a:spcBef>
              <a:spcAft>
                <a:spcPts val="0"/>
              </a:spcAft>
              <a:buClr>
                <a:schemeClr val="dk2"/>
              </a:buClr>
              <a:buSzPts val="1800"/>
              <a:buFont typeface="Times New Roman"/>
              <a:buChar char="●"/>
            </a:pPr>
            <a:r>
              <a:rPr lang="en">
                <a:solidFill>
                  <a:schemeClr val="dk2"/>
                </a:solidFill>
                <a:latin typeface="Times New Roman"/>
                <a:ea typeface="Times New Roman"/>
                <a:cs typeface="Times New Roman"/>
                <a:sym typeface="Times New Roman"/>
              </a:rPr>
              <a:t>Document should be unambiguous</a:t>
            </a:r>
            <a:endParaRPr>
              <a:solidFill>
                <a:schemeClr val="dk2"/>
              </a:solidFill>
              <a:latin typeface="Times New Roman"/>
              <a:ea typeface="Times New Roman"/>
              <a:cs typeface="Times New Roman"/>
              <a:sym typeface="Times New Roman"/>
            </a:endParaRPr>
          </a:p>
          <a:p>
            <a:pPr marL="457200" lvl="0" indent="-342900" algn="l" rtl="0">
              <a:lnSpc>
                <a:spcPct val="150000"/>
              </a:lnSpc>
              <a:spcBef>
                <a:spcPts val="0"/>
              </a:spcBef>
              <a:spcAft>
                <a:spcPts val="0"/>
              </a:spcAft>
              <a:buClr>
                <a:schemeClr val="dk2"/>
              </a:buClr>
              <a:buSzPts val="1800"/>
              <a:buFont typeface="Times New Roman"/>
              <a:buChar char="●"/>
            </a:pPr>
            <a:r>
              <a:rPr lang="en">
                <a:solidFill>
                  <a:schemeClr val="dk2"/>
                </a:solidFill>
                <a:latin typeface="Times New Roman"/>
                <a:ea typeface="Times New Roman"/>
                <a:cs typeface="Times New Roman"/>
                <a:sym typeface="Times New Roman"/>
              </a:rPr>
              <a:t>There should be no repetition</a:t>
            </a:r>
            <a:endParaRPr>
              <a:solidFill>
                <a:schemeClr val="dk2"/>
              </a:solidFill>
              <a:latin typeface="Times New Roman"/>
              <a:ea typeface="Times New Roman"/>
              <a:cs typeface="Times New Roman"/>
              <a:sym typeface="Times New Roman"/>
            </a:endParaRPr>
          </a:p>
          <a:p>
            <a:pPr marL="457200" lvl="0" indent="-342900" algn="l" rtl="0">
              <a:lnSpc>
                <a:spcPct val="150000"/>
              </a:lnSpc>
              <a:spcBef>
                <a:spcPts val="0"/>
              </a:spcBef>
              <a:spcAft>
                <a:spcPts val="0"/>
              </a:spcAft>
              <a:buClr>
                <a:schemeClr val="dk2"/>
              </a:buClr>
              <a:buSzPts val="1800"/>
              <a:buFont typeface="Times New Roman"/>
              <a:buChar char="●"/>
            </a:pPr>
            <a:r>
              <a:rPr lang="en">
                <a:solidFill>
                  <a:schemeClr val="dk2"/>
                </a:solidFill>
                <a:latin typeface="Times New Roman"/>
                <a:ea typeface="Times New Roman"/>
                <a:cs typeface="Times New Roman"/>
                <a:sym typeface="Times New Roman"/>
              </a:rPr>
              <a:t>Industry standards should be used</a:t>
            </a:r>
            <a:endParaRPr>
              <a:solidFill>
                <a:schemeClr val="dk2"/>
              </a:solidFill>
              <a:latin typeface="Times New Roman"/>
              <a:ea typeface="Times New Roman"/>
              <a:cs typeface="Times New Roman"/>
              <a:sym typeface="Times New Roman"/>
            </a:endParaRPr>
          </a:p>
          <a:p>
            <a:pPr marL="457200" lvl="0" indent="-342900" algn="l" rtl="0">
              <a:lnSpc>
                <a:spcPct val="150000"/>
              </a:lnSpc>
              <a:spcBef>
                <a:spcPts val="0"/>
              </a:spcBef>
              <a:spcAft>
                <a:spcPts val="0"/>
              </a:spcAft>
              <a:buClr>
                <a:schemeClr val="dk2"/>
              </a:buClr>
              <a:buSzPts val="1800"/>
              <a:buFont typeface="Times New Roman"/>
              <a:buChar char="●"/>
            </a:pPr>
            <a:r>
              <a:rPr lang="en">
                <a:solidFill>
                  <a:schemeClr val="dk2"/>
                </a:solidFill>
                <a:latin typeface="Times New Roman"/>
                <a:ea typeface="Times New Roman"/>
                <a:cs typeface="Times New Roman"/>
                <a:sym typeface="Times New Roman"/>
              </a:rPr>
              <a:t>Documents should always be updated</a:t>
            </a:r>
            <a:endParaRPr>
              <a:solidFill>
                <a:schemeClr val="dk2"/>
              </a:solidFill>
              <a:latin typeface="Times New Roman"/>
              <a:ea typeface="Times New Roman"/>
              <a:cs typeface="Times New Roman"/>
              <a:sym typeface="Times New Roman"/>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7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Types of Documentation</a:t>
            </a:r>
            <a:endParaRPr>
              <a:latin typeface="Times New Roman"/>
              <a:ea typeface="Times New Roman"/>
              <a:cs typeface="Times New Roman"/>
              <a:sym typeface="Times New Roman"/>
            </a:endParaRPr>
          </a:p>
        </p:txBody>
      </p:sp>
      <p:sp>
        <p:nvSpPr>
          <p:cNvPr id="489" name="Google Shape;489;p78"/>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User manual (User’s Documentation)</a:t>
            </a:r>
            <a:endParaRPr>
              <a:solidFill>
                <a:schemeClr val="dk1"/>
              </a:solidFill>
              <a:latin typeface="Times New Roman"/>
              <a:ea typeface="Times New Roman"/>
              <a:cs typeface="Times New Roman"/>
              <a:sym typeface="Times New Roman"/>
            </a:endParaRPr>
          </a:p>
          <a:p>
            <a:pPr marL="457200" lvl="0" indent="-342900" algn="l" rtl="0">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Technical Documentation (Programmer’s Documentation)</a:t>
            </a:r>
            <a:endParaRPr>
              <a:solidFill>
                <a:schemeClr val="dk1"/>
              </a:solidFill>
              <a:latin typeface="Times New Roman"/>
              <a:ea typeface="Times New Roman"/>
              <a:cs typeface="Times New Roman"/>
              <a:sym typeface="Times New Roman"/>
            </a:endParaRPr>
          </a:p>
          <a:p>
            <a:pPr marL="457200" lvl="0" indent="-342900" algn="l" rtl="0">
              <a:spcBef>
                <a:spcPts val="0"/>
              </a:spcBef>
              <a:spcAft>
                <a:spcPts val="0"/>
              </a:spcAft>
              <a:buClr>
                <a:schemeClr val="dk2"/>
              </a:buClr>
              <a:buSzPts val="1800"/>
              <a:buFont typeface="Times New Roman"/>
              <a:buChar char="●"/>
            </a:pPr>
            <a:r>
              <a:rPr lang="en">
                <a:solidFill>
                  <a:schemeClr val="dk2"/>
                </a:solidFill>
                <a:latin typeface="Times New Roman"/>
                <a:ea typeface="Times New Roman"/>
                <a:cs typeface="Times New Roman"/>
                <a:sym typeface="Times New Roman"/>
              </a:rPr>
              <a:t>Operational manual </a:t>
            </a:r>
            <a:endParaRPr>
              <a:solidFill>
                <a:schemeClr val="dk2"/>
              </a:solidFill>
              <a:latin typeface="Times New Roman"/>
              <a:ea typeface="Times New Roman"/>
              <a:cs typeface="Times New Roman"/>
              <a:sym typeface="Times New Roman"/>
            </a:endParaRPr>
          </a:p>
          <a:p>
            <a:pPr marL="457200" lvl="0" indent="-342900" algn="l" rtl="0">
              <a:spcBef>
                <a:spcPts val="0"/>
              </a:spcBef>
              <a:spcAft>
                <a:spcPts val="0"/>
              </a:spcAft>
              <a:buClr>
                <a:schemeClr val="dk2"/>
              </a:buClr>
              <a:buSzPts val="1800"/>
              <a:buFont typeface="Times New Roman"/>
              <a:buChar char="●"/>
            </a:pPr>
            <a:r>
              <a:rPr lang="en">
                <a:solidFill>
                  <a:schemeClr val="dk2"/>
                </a:solidFill>
                <a:latin typeface="Times New Roman"/>
                <a:ea typeface="Times New Roman"/>
                <a:cs typeface="Times New Roman"/>
                <a:sym typeface="Times New Roman"/>
              </a:rPr>
              <a:t>Design Document </a:t>
            </a:r>
            <a:endParaRPr>
              <a:solidFill>
                <a:schemeClr val="dk2"/>
              </a:solidFill>
              <a:latin typeface="Times New Roman"/>
              <a:ea typeface="Times New Roman"/>
              <a:cs typeface="Times New Roman"/>
              <a:sym typeface="Times New Roman"/>
            </a:endParaRPr>
          </a:p>
          <a:p>
            <a:pPr marL="457200" lvl="0" indent="-342900" algn="l" rtl="0">
              <a:spcBef>
                <a:spcPts val="0"/>
              </a:spcBef>
              <a:spcAft>
                <a:spcPts val="0"/>
              </a:spcAft>
              <a:buClr>
                <a:schemeClr val="dk2"/>
              </a:buClr>
              <a:buSzPts val="1800"/>
              <a:buFont typeface="Times New Roman"/>
              <a:buChar char="●"/>
            </a:pPr>
            <a:r>
              <a:rPr lang="en">
                <a:solidFill>
                  <a:schemeClr val="dk2"/>
                </a:solidFill>
                <a:latin typeface="Times New Roman"/>
                <a:ea typeface="Times New Roman"/>
                <a:cs typeface="Times New Roman"/>
                <a:sym typeface="Times New Roman"/>
              </a:rPr>
              <a:t>Requirements Document </a:t>
            </a:r>
            <a:endParaRPr>
              <a:solidFill>
                <a:schemeClr val="dk2"/>
              </a:solidFill>
              <a:latin typeface="Times New Roman"/>
              <a:ea typeface="Times New Roman"/>
              <a:cs typeface="Times New Roman"/>
              <a:sym typeface="Times New Roman"/>
            </a:endParaRPr>
          </a:p>
          <a:p>
            <a:pPr marL="457200" lvl="0" indent="-342900" algn="l" rtl="0">
              <a:spcBef>
                <a:spcPts val="0"/>
              </a:spcBef>
              <a:spcAft>
                <a:spcPts val="0"/>
              </a:spcAft>
              <a:buClr>
                <a:schemeClr val="dk2"/>
              </a:buClr>
              <a:buSzPts val="1800"/>
              <a:buFont typeface="Times New Roman"/>
              <a:buChar char="●"/>
            </a:pPr>
            <a:r>
              <a:rPr lang="en">
                <a:solidFill>
                  <a:schemeClr val="dk2"/>
                </a:solidFill>
                <a:latin typeface="Times New Roman"/>
                <a:ea typeface="Times New Roman"/>
                <a:cs typeface="Times New Roman"/>
                <a:sym typeface="Times New Roman"/>
              </a:rPr>
              <a:t>Testing Document </a:t>
            </a:r>
            <a:endParaRPr>
              <a:solidFill>
                <a:schemeClr val="dk2"/>
              </a:solidFill>
              <a:latin typeface="Times New Roman"/>
              <a:ea typeface="Times New Roman"/>
              <a:cs typeface="Times New Roman"/>
              <a:sym typeface="Times New Roman"/>
            </a:endParaRPr>
          </a:p>
          <a:p>
            <a:pPr marL="457200" lvl="0" indent="-342900" algn="l" rtl="0">
              <a:spcBef>
                <a:spcPts val="0"/>
              </a:spcBef>
              <a:spcAft>
                <a:spcPts val="0"/>
              </a:spcAft>
              <a:buClr>
                <a:schemeClr val="dk2"/>
              </a:buClr>
              <a:buSzPts val="1800"/>
              <a:buFont typeface="Times New Roman"/>
              <a:buChar char="●"/>
            </a:pPr>
            <a:r>
              <a:rPr lang="en">
                <a:solidFill>
                  <a:schemeClr val="dk2"/>
                </a:solidFill>
                <a:latin typeface="Times New Roman"/>
                <a:ea typeface="Times New Roman"/>
                <a:cs typeface="Times New Roman"/>
                <a:sym typeface="Times New Roman"/>
              </a:rPr>
              <a:t>List of Known Bugs</a:t>
            </a:r>
            <a:endParaRPr>
              <a:solidFill>
                <a:schemeClr val="dk2"/>
              </a:solidFill>
              <a:latin typeface="Times New Roman"/>
              <a:ea typeface="Times New Roman"/>
              <a:cs typeface="Times New Roman"/>
              <a:sym typeface="Times New Roman"/>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79"/>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Advantages of Documentation</a:t>
            </a:r>
            <a:endParaRPr>
              <a:latin typeface="Times New Roman"/>
              <a:ea typeface="Times New Roman"/>
              <a:cs typeface="Times New Roman"/>
              <a:sym typeface="Times New Roman"/>
            </a:endParaRPr>
          </a:p>
        </p:txBody>
      </p:sp>
      <p:sp>
        <p:nvSpPr>
          <p:cNvPr id="495" name="Google Shape;495;p79"/>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Font typeface="Times New Roman"/>
              <a:buChar char="●"/>
            </a:pPr>
            <a:r>
              <a:rPr lang="en">
                <a:solidFill>
                  <a:schemeClr val="dk2"/>
                </a:solidFill>
                <a:latin typeface="Times New Roman"/>
                <a:ea typeface="Times New Roman"/>
                <a:cs typeface="Times New Roman"/>
                <a:sym typeface="Times New Roman"/>
              </a:rPr>
              <a:t>Keeps track of all parts of a software or program</a:t>
            </a:r>
            <a:endParaRPr>
              <a:solidFill>
                <a:schemeClr val="dk2"/>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chemeClr val="dk2"/>
              </a:buClr>
              <a:buSzPts val="1800"/>
              <a:buFont typeface="Times New Roman"/>
              <a:buChar char="●"/>
            </a:pPr>
            <a:r>
              <a:rPr lang="en">
                <a:solidFill>
                  <a:schemeClr val="dk2"/>
                </a:solidFill>
                <a:latin typeface="Times New Roman"/>
                <a:ea typeface="Times New Roman"/>
                <a:cs typeface="Times New Roman"/>
                <a:sym typeface="Times New Roman"/>
              </a:rPr>
              <a:t>Maintenance is easier</a:t>
            </a:r>
            <a:endParaRPr>
              <a:solidFill>
                <a:schemeClr val="dk2"/>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chemeClr val="dk2"/>
              </a:buClr>
              <a:buSzPts val="1800"/>
              <a:buFont typeface="Times New Roman"/>
              <a:buChar char="●"/>
            </a:pPr>
            <a:r>
              <a:rPr lang="en">
                <a:solidFill>
                  <a:schemeClr val="dk2"/>
                </a:solidFill>
                <a:latin typeface="Times New Roman"/>
                <a:ea typeface="Times New Roman"/>
                <a:cs typeface="Times New Roman"/>
                <a:sym typeface="Times New Roman"/>
              </a:rPr>
              <a:t>Programmers other than the developer can understand all aspects of software</a:t>
            </a:r>
            <a:endParaRPr>
              <a:solidFill>
                <a:schemeClr val="dk2"/>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chemeClr val="dk2"/>
              </a:buClr>
              <a:buSzPts val="1800"/>
              <a:buFont typeface="Times New Roman"/>
              <a:buChar char="●"/>
            </a:pPr>
            <a:r>
              <a:rPr lang="en">
                <a:solidFill>
                  <a:schemeClr val="dk2"/>
                </a:solidFill>
                <a:latin typeface="Times New Roman"/>
                <a:ea typeface="Times New Roman"/>
                <a:cs typeface="Times New Roman"/>
                <a:sym typeface="Times New Roman"/>
              </a:rPr>
              <a:t>Improves overall quality of the software</a:t>
            </a:r>
            <a:endParaRPr>
              <a:solidFill>
                <a:schemeClr val="dk2"/>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chemeClr val="dk2"/>
              </a:buClr>
              <a:buSzPts val="1800"/>
              <a:buFont typeface="Times New Roman"/>
              <a:buChar char="●"/>
            </a:pPr>
            <a:r>
              <a:rPr lang="en">
                <a:solidFill>
                  <a:schemeClr val="dk2"/>
                </a:solidFill>
                <a:latin typeface="Times New Roman"/>
                <a:ea typeface="Times New Roman"/>
                <a:cs typeface="Times New Roman"/>
                <a:sym typeface="Times New Roman"/>
              </a:rPr>
              <a:t>Assists in user training</a:t>
            </a:r>
            <a:endParaRPr>
              <a:solidFill>
                <a:schemeClr val="dk2"/>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chemeClr val="dk2"/>
              </a:buClr>
              <a:buSzPts val="1800"/>
              <a:buFont typeface="Times New Roman"/>
              <a:buChar char="●"/>
            </a:pPr>
            <a:r>
              <a:rPr lang="en">
                <a:solidFill>
                  <a:schemeClr val="dk2"/>
                </a:solidFill>
                <a:latin typeface="Times New Roman"/>
                <a:ea typeface="Times New Roman"/>
                <a:cs typeface="Times New Roman"/>
                <a:sym typeface="Times New Roman"/>
              </a:rPr>
              <a:t>Ensures knowledge decentralization, cutting costs and effort if people leave the system abruptly</a:t>
            </a:r>
            <a:endParaRPr>
              <a:solidFill>
                <a:schemeClr val="dk2"/>
              </a:solidFill>
              <a:latin typeface="Times New Roman"/>
              <a:ea typeface="Times New Roman"/>
              <a:cs typeface="Times New Roman"/>
              <a:sym typeface="Times New Roman"/>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8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Problem 1:</a:t>
            </a:r>
            <a:endParaRPr>
              <a:latin typeface="Times New Roman"/>
              <a:ea typeface="Times New Roman"/>
              <a:cs typeface="Times New Roman"/>
              <a:sym typeface="Times New Roman"/>
            </a:endParaRPr>
          </a:p>
        </p:txBody>
      </p:sp>
      <p:sp>
        <p:nvSpPr>
          <p:cNvPr id="501" name="Google Shape;501;p80"/>
          <p:cNvSpPr txBox="1">
            <a:spLocks noGrp="1"/>
          </p:cNvSpPr>
          <p:nvPr>
            <p:ph type="body" idx="1"/>
          </p:nvPr>
        </p:nvSpPr>
        <p:spPr>
          <a:xfrm>
            <a:off x="471900" y="1766675"/>
            <a:ext cx="4727100" cy="322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50">
                <a:solidFill>
                  <a:srgbClr val="000000"/>
                </a:solidFill>
                <a:highlight>
                  <a:srgbClr val="FFFFFF"/>
                </a:highlight>
                <a:latin typeface="Times New Roman"/>
                <a:ea typeface="Times New Roman"/>
                <a:cs typeface="Times New Roman"/>
                <a:sym typeface="Times New Roman"/>
              </a:rPr>
              <a:t>Following are the conditions for selecting </a:t>
            </a:r>
            <a:r>
              <a:rPr lang="en" sz="1250" b="1">
                <a:solidFill>
                  <a:srgbClr val="000000"/>
                </a:solidFill>
                <a:highlight>
                  <a:srgbClr val="FFFFFF"/>
                </a:highlight>
                <a:latin typeface="Times New Roman"/>
                <a:ea typeface="Times New Roman"/>
                <a:cs typeface="Times New Roman"/>
                <a:sym typeface="Times New Roman"/>
              </a:rPr>
              <a:t>Trainee Officers</a:t>
            </a:r>
            <a:r>
              <a:rPr lang="en" sz="1250">
                <a:solidFill>
                  <a:srgbClr val="000000"/>
                </a:solidFill>
                <a:highlight>
                  <a:srgbClr val="FFFFFF"/>
                </a:highlight>
                <a:latin typeface="Times New Roman"/>
                <a:ea typeface="Times New Roman"/>
                <a:cs typeface="Times New Roman"/>
                <a:sym typeface="Times New Roman"/>
              </a:rPr>
              <a:t> in an organization.</a:t>
            </a:r>
            <a:endParaRPr sz="1250">
              <a:solidFill>
                <a:srgbClr val="000000"/>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 sz="1250">
                <a:solidFill>
                  <a:srgbClr val="000000"/>
                </a:solidFill>
                <a:highlight>
                  <a:srgbClr val="FFFFFF"/>
                </a:highlight>
                <a:latin typeface="Times New Roman"/>
                <a:ea typeface="Times New Roman"/>
                <a:cs typeface="Times New Roman"/>
                <a:sym typeface="Times New Roman"/>
              </a:rPr>
              <a:t>The candidate must –</a:t>
            </a:r>
            <a:endParaRPr sz="1250">
              <a:solidFill>
                <a:srgbClr val="000000"/>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 sz="1250">
                <a:solidFill>
                  <a:srgbClr val="000000"/>
                </a:solidFill>
                <a:highlight>
                  <a:srgbClr val="FFFFFF"/>
                </a:highlight>
                <a:latin typeface="Times New Roman"/>
                <a:ea typeface="Times New Roman"/>
                <a:cs typeface="Times New Roman"/>
                <a:sym typeface="Times New Roman"/>
              </a:rPr>
              <a:t>(i) be a graduate in any discipline with at least </a:t>
            </a:r>
            <a:r>
              <a:rPr lang="en" sz="1250" b="1">
                <a:solidFill>
                  <a:srgbClr val="000000"/>
                </a:solidFill>
                <a:highlight>
                  <a:srgbClr val="FFFFFF"/>
                </a:highlight>
                <a:latin typeface="Times New Roman"/>
                <a:ea typeface="Times New Roman"/>
                <a:cs typeface="Times New Roman"/>
                <a:sym typeface="Times New Roman"/>
              </a:rPr>
              <a:t>55%</a:t>
            </a:r>
            <a:r>
              <a:rPr lang="en" sz="1250">
                <a:solidFill>
                  <a:srgbClr val="000000"/>
                </a:solidFill>
                <a:highlight>
                  <a:srgbClr val="FFFFFF"/>
                </a:highlight>
                <a:latin typeface="Times New Roman"/>
                <a:ea typeface="Times New Roman"/>
                <a:cs typeface="Times New Roman"/>
                <a:sym typeface="Times New Roman"/>
              </a:rPr>
              <a:t> marks.</a:t>
            </a:r>
            <a:endParaRPr sz="1250">
              <a:solidFill>
                <a:srgbClr val="000000"/>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 sz="1250">
                <a:solidFill>
                  <a:srgbClr val="000000"/>
                </a:solidFill>
                <a:highlight>
                  <a:srgbClr val="FFFFFF"/>
                </a:highlight>
                <a:latin typeface="Times New Roman"/>
                <a:ea typeface="Times New Roman"/>
                <a:cs typeface="Times New Roman"/>
                <a:sym typeface="Times New Roman"/>
              </a:rPr>
              <a:t>(ii) has secured at least </a:t>
            </a:r>
            <a:r>
              <a:rPr lang="en" sz="1250" b="1">
                <a:solidFill>
                  <a:srgbClr val="000000"/>
                </a:solidFill>
                <a:highlight>
                  <a:srgbClr val="FFFFFF"/>
                </a:highlight>
                <a:latin typeface="Times New Roman"/>
                <a:ea typeface="Times New Roman"/>
                <a:cs typeface="Times New Roman"/>
                <a:sym typeface="Times New Roman"/>
              </a:rPr>
              <a:t>60%</a:t>
            </a:r>
            <a:r>
              <a:rPr lang="en" sz="1250">
                <a:solidFill>
                  <a:srgbClr val="000000"/>
                </a:solidFill>
                <a:highlight>
                  <a:srgbClr val="FFFFFF"/>
                </a:highlight>
                <a:latin typeface="Times New Roman"/>
                <a:ea typeface="Times New Roman"/>
                <a:cs typeface="Times New Roman"/>
                <a:sym typeface="Times New Roman"/>
              </a:rPr>
              <a:t> marks in class 12.</a:t>
            </a:r>
            <a:endParaRPr sz="1250">
              <a:solidFill>
                <a:srgbClr val="000000"/>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 sz="1250">
                <a:solidFill>
                  <a:srgbClr val="000000"/>
                </a:solidFill>
                <a:highlight>
                  <a:srgbClr val="FFFFFF"/>
                </a:highlight>
                <a:latin typeface="Times New Roman"/>
                <a:ea typeface="Times New Roman"/>
                <a:cs typeface="Times New Roman"/>
                <a:sym typeface="Times New Roman"/>
              </a:rPr>
              <a:t>(iii) be at least </a:t>
            </a:r>
            <a:r>
              <a:rPr lang="en" sz="1250" b="1">
                <a:solidFill>
                  <a:srgbClr val="000000"/>
                </a:solidFill>
                <a:highlight>
                  <a:srgbClr val="FFFFFF"/>
                </a:highlight>
                <a:latin typeface="Times New Roman"/>
                <a:ea typeface="Times New Roman"/>
                <a:cs typeface="Times New Roman"/>
                <a:sym typeface="Times New Roman"/>
              </a:rPr>
              <a:t>22</a:t>
            </a:r>
            <a:r>
              <a:rPr lang="en" sz="1250">
                <a:solidFill>
                  <a:srgbClr val="000000"/>
                </a:solidFill>
                <a:highlight>
                  <a:srgbClr val="FFFFFF"/>
                </a:highlight>
                <a:latin typeface="Times New Roman"/>
                <a:ea typeface="Times New Roman"/>
                <a:cs typeface="Times New Roman"/>
                <a:sym typeface="Times New Roman"/>
              </a:rPr>
              <a:t> years and not more than </a:t>
            </a:r>
            <a:r>
              <a:rPr lang="en" sz="1250" b="1">
                <a:solidFill>
                  <a:srgbClr val="000000"/>
                </a:solidFill>
                <a:highlight>
                  <a:srgbClr val="FFFFFF"/>
                </a:highlight>
                <a:latin typeface="Times New Roman"/>
                <a:ea typeface="Times New Roman"/>
                <a:cs typeface="Times New Roman"/>
                <a:sym typeface="Times New Roman"/>
              </a:rPr>
              <a:t>29</a:t>
            </a:r>
            <a:r>
              <a:rPr lang="en" sz="1250">
                <a:solidFill>
                  <a:srgbClr val="000000"/>
                </a:solidFill>
                <a:highlight>
                  <a:srgbClr val="FFFFFF"/>
                </a:highlight>
                <a:latin typeface="Times New Roman"/>
                <a:ea typeface="Times New Roman"/>
                <a:cs typeface="Times New Roman"/>
                <a:sym typeface="Times New Roman"/>
              </a:rPr>
              <a:t> years as on 1.1.2016</a:t>
            </a:r>
            <a:endParaRPr sz="1250">
              <a:solidFill>
                <a:srgbClr val="000000"/>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 sz="1250">
                <a:solidFill>
                  <a:srgbClr val="000000"/>
                </a:solidFill>
                <a:highlight>
                  <a:srgbClr val="FFFFFF"/>
                </a:highlight>
                <a:latin typeface="Times New Roman"/>
                <a:ea typeface="Times New Roman"/>
                <a:cs typeface="Times New Roman"/>
                <a:sym typeface="Times New Roman"/>
              </a:rPr>
              <a:t>(iv) have secured at least </a:t>
            </a:r>
            <a:r>
              <a:rPr lang="en" sz="1250" b="1">
                <a:solidFill>
                  <a:srgbClr val="000000"/>
                </a:solidFill>
                <a:highlight>
                  <a:srgbClr val="FFFFFF"/>
                </a:highlight>
                <a:latin typeface="Times New Roman"/>
                <a:ea typeface="Times New Roman"/>
                <a:cs typeface="Times New Roman"/>
                <a:sym typeface="Times New Roman"/>
              </a:rPr>
              <a:t>40%</a:t>
            </a:r>
            <a:r>
              <a:rPr lang="en" sz="1250">
                <a:solidFill>
                  <a:srgbClr val="000000"/>
                </a:solidFill>
                <a:highlight>
                  <a:srgbClr val="FFFFFF"/>
                </a:highlight>
                <a:latin typeface="Times New Roman"/>
                <a:ea typeface="Times New Roman"/>
                <a:cs typeface="Times New Roman"/>
                <a:sym typeface="Times New Roman"/>
              </a:rPr>
              <a:t> marks in the selection examination</a:t>
            </a:r>
            <a:endParaRPr sz="1250">
              <a:solidFill>
                <a:srgbClr val="000000"/>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 sz="1250">
                <a:solidFill>
                  <a:srgbClr val="000000"/>
                </a:solidFill>
                <a:highlight>
                  <a:srgbClr val="FFFFFF"/>
                </a:highlight>
                <a:latin typeface="Times New Roman"/>
                <a:ea typeface="Times New Roman"/>
                <a:cs typeface="Times New Roman"/>
                <a:sym typeface="Times New Roman"/>
              </a:rPr>
              <a:t>(v) have secured at least </a:t>
            </a:r>
            <a:r>
              <a:rPr lang="en" sz="1250" b="1">
                <a:solidFill>
                  <a:srgbClr val="000000"/>
                </a:solidFill>
                <a:highlight>
                  <a:srgbClr val="FFFFFF"/>
                </a:highlight>
                <a:latin typeface="Times New Roman"/>
                <a:ea typeface="Times New Roman"/>
                <a:cs typeface="Times New Roman"/>
                <a:sym typeface="Times New Roman"/>
              </a:rPr>
              <a:t>50%</a:t>
            </a:r>
            <a:r>
              <a:rPr lang="en" sz="1250">
                <a:solidFill>
                  <a:srgbClr val="000000"/>
                </a:solidFill>
                <a:highlight>
                  <a:srgbClr val="FFFFFF"/>
                </a:highlight>
                <a:latin typeface="Times New Roman"/>
                <a:ea typeface="Times New Roman"/>
                <a:cs typeface="Times New Roman"/>
                <a:sym typeface="Times New Roman"/>
              </a:rPr>
              <a:t> marks in personal interview</a:t>
            </a:r>
            <a:endParaRPr sz="1250">
              <a:solidFill>
                <a:srgbClr val="000000"/>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 sz="1250">
                <a:solidFill>
                  <a:srgbClr val="000000"/>
                </a:solidFill>
                <a:highlight>
                  <a:srgbClr val="FFFFFF"/>
                </a:highlight>
                <a:latin typeface="Times New Roman"/>
                <a:ea typeface="Times New Roman"/>
                <a:cs typeface="Times New Roman"/>
                <a:sym typeface="Times New Roman"/>
              </a:rPr>
              <a:t>(v) be ready to sign a bond for </a:t>
            </a:r>
            <a:r>
              <a:rPr lang="en" sz="1250" b="1">
                <a:solidFill>
                  <a:srgbClr val="000000"/>
                </a:solidFill>
                <a:highlight>
                  <a:srgbClr val="FFFFFF"/>
                </a:highlight>
                <a:latin typeface="Times New Roman"/>
                <a:ea typeface="Times New Roman"/>
                <a:cs typeface="Times New Roman"/>
                <a:sym typeface="Times New Roman"/>
              </a:rPr>
              <a:t>2 years</a:t>
            </a:r>
            <a:r>
              <a:rPr lang="en" sz="1250">
                <a:solidFill>
                  <a:srgbClr val="000000"/>
                </a:solidFill>
                <a:highlight>
                  <a:srgbClr val="FFFFFF"/>
                </a:highlight>
                <a:latin typeface="Times New Roman"/>
                <a:ea typeface="Times New Roman"/>
                <a:cs typeface="Times New Roman"/>
                <a:sym typeface="Times New Roman"/>
              </a:rPr>
              <a:t>.</a:t>
            </a:r>
            <a:endParaRPr sz="1250">
              <a:solidFill>
                <a:srgbClr val="000000"/>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sz="1250">
              <a:solidFill>
                <a:srgbClr val="000000"/>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 sz="1250">
                <a:solidFill>
                  <a:srgbClr val="000000"/>
                </a:solidFill>
                <a:highlight>
                  <a:srgbClr val="FFFFFF"/>
                </a:highlight>
                <a:latin typeface="Times New Roman"/>
                <a:ea typeface="Times New Roman"/>
                <a:cs typeface="Times New Roman"/>
                <a:sym typeface="Times New Roman"/>
              </a:rPr>
              <a:t>In the case of candidate who fulfills all conditions except –</a:t>
            </a:r>
            <a:endParaRPr sz="1250">
              <a:solidFill>
                <a:srgbClr val="000000"/>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 sz="1250">
                <a:solidFill>
                  <a:srgbClr val="000000"/>
                </a:solidFill>
                <a:highlight>
                  <a:srgbClr val="FFFFFF"/>
                </a:highlight>
                <a:latin typeface="Times New Roman"/>
                <a:ea typeface="Times New Roman"/>
                <a:cs typeface="Times New Roman"/>
                <a:sym typeface="Times New Roman"/>
              </a:rPr>
              <a:t>(a) At (i) above, but is a qualified CA, the case is to be referred to ED.</a:t>
            </a:r>
            <a:endParaRPr sz="1250">
              <a:solidFill>
                <a:srgbClr val="000000"/>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 sz="1250">
                <a:solidFill>
                  <a:srgbClr val="000000"/>
                </a:solidFill>
                <a:highlight>
                  <a:srgbClr val="FFFFFF"/>
                </a:highlight>
                <a:latin typeface="Times New Roman"/>
                <a:ea typeface="Times New Roman"/>
                <a:cs typeface="Times New Roman"/>
                <a:sym typeface="Times New Roman"/>
              </a:rPr>
              <a:t>(b) at (v) above, but has secured at least 60% marks in the selection examination, the case is to be referred to Chairman.</a:t>
            </a:r>
            <a:endParaRPr sz="2000">
              <a:solidFill>
                <a:srgbClr val="000000"/>
              </a:solidFill>
            </a:endParaRPr>
          </a:p>
        </p:txBody>
      </p:sp>
      <p:sp>
        <p:nvSpPr>
          <p:cNvPr id="502" name="Google Shape;502;p80"/>
          <p:cNvSpPr txBox="1"/>
          <p:nvPr/>
        </p:nvSpPr>
        <p:spPr>
          <a:xfrm>
            <a:off x="5476775" y="1813900"/>
            <a:ext cx="3217500" cy="1431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a:highlight>
                  <a:srgbClr val="FFFFFF"/>
                </a:highlight>
                <a:latin typeface="Times New Roman"/>
                <a:ea typeface="Times New Roman"/>
                <a:cs typeface="Times New Roman"/>
                <a:sym typeface="Times New Roman"/>
              </a:rPr>
              <a:t>Sunil was born on November 4, 1988. He has secured 67% marks in class 12 and 50% marks in graduation. He also has qualified CA exam. He has secured 50% marks in both the selection examination and personal interviewer. He is ready to sign a bond for 2 years.</a:t>
            </a:r>
            <a:endParaRPr sz="1200">
              <a:latin typeface="Roboto"/>
              <a:ea typeface="Roboto"/>
              <a:cs typeface="Roboto"/>
              <a:sym typeface="Roboto"/>
            </a:endParaRPr>
          </a:p>
        </p:txBody>
      </p:sp>
      <p:sp>
        <p:nvSpPr>
          <p:cNvPr id="503" name="Google Shape;503;p80"/>
          <p:cNvSpPr txBox="1"/>
          <p:nvPr/>
        </p:nvSpPr>
        <p:spPr>
          <a:xfrm>
            <a:off x="5476775" y="3454925"/>
            <a:ext cx="32172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highlight>
                  <a:srgbClr val="FFFFFF"/>
                </a:highlight>
                <a:latin typeface="Times New Roman"/>
                <a:ea typeface="Times New Roman"/>
                <a:cs typeface="Times New Roman"/>
                <a:sym typeface="Times New Roman"/>
              </a:rPr>
              <a:t>A. </a:t>
            </a:r>
            <a:r>
              <a:rPr lang="en" sz="1200">
                <a:highlight>
                  <a:srgbClr val="FFFFFF"/>
                </a:highlight>
                <a:latin typeface="Times New Roman"/>
                <a:ea typeface="Times New Roman"/>
                <a:cs typeface="Times New Roman"/>
                <a:sym typeface="Times New Roman"/>
              </a:rPr>
              <a:t> if the candidate is to be selected</a:t>
            </a:r>
            <a:endParaRPr sz="1200">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 sz="1200" b="1">
                <a:highlight>
                  <a:srgbClr val="FFFFFF"/>
                </a:highlight>
                <a:latin typeface="Times New Roman"/>
                <a:ea typeface="Times New Roman"/>
                <a:cs typeface="Times New Roman"/>
                <a:sym typeface="Times New Roman"/>
              </a:rPr>
              <a:t>B. </a:t>
            </a:r>
            <a:r>
              <a:rPr lang="en" sz="1200">
                <a:highlight>
                  <a:srgbClr val="FFFFFF"/>
                </a:highlight>
                <a:latin typeface="Times New Roman"/>
                <a:ea typeface="Times New Roman"/>
                <a:cs typeface="Times New Roman"/>
                <a:sym typeface="Times New Roman"/>
              </a:rPr>
              <a:t> if the candidate is not to be selected</a:t>
            </a:r>
            <a:endParaRPr sz="1200">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 sz="1200" b="1">
                <a:highlight>
                  <a:schemeClr val="lt1"/>
                </a:highlight>
                <a:latin typeface="Times New Roman"/>
                <a:ea typeface="Times New Roman"/>
                <a:cs typeface="Times New Roman"/>
                <a:sym typeface="Times New Roman"/>
              </a:rPr>
              <a:t>C. </a:t>
            </a:r>
            <a:r>
              <a:rPr lang="en" sz="1200">
                <a:highlight>
                  <a:schemeClr val="lt1"/>
                </a:highlight>
                <a:latin typeface="Times New Roman"/>
                <a:ea typeface="Times New Roman"/>
                <a:cs typeface="Times New Roman"/>
                <a:sym typeface="Times New Roman"/>
              </a:rPr>
              <a:t> if the case is to be referred as ED.</a:t>
            </a:r>
            <a:endParaRPr sz="1200">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en" sz="1200" b="1">
                <a:highlight>
                  <a:srgbClr val="FFFFFF"/>
                </a:highlight>
                <a:latin typeface="Times New Roman"/>
                <a:ea typeface="Times New Roman"/>
                <a:cs typeface="Times New Roman"/>
                <a:sym typeface="Times New Roman"/>
              </a:rPr>
              <a:t>D. </a:t>
            </a:r>
            <a:r>
              <a:rPr lang="en" sz="1200">
                <a:highlight>
                  <a:srgbClr val="FFFFFF"/>
                </a:highlight>
                <a:latin typeface="Times New Roman"/>
                <a:ea typeface="Times New Roman"/>
                <a:cs typeface="Times New Roman"/>
                <a:sym typeface="Times New Roman"/>
              </a:rPr>
              <a:t> if the case is to be referred as Chairman.</a:t>
            </a:r>
            <a:endParaRPr sz="1200">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 sz="1200" b="1">
                <a:highlight>
                  <a:srgbClr val="FFFFFF"/>
                </a:highlight>
                <a:latin typeface="Times New Roman"/>
                <a:ea typeface="Times New Roman"/>
                <a:cs typeface="Times New Roman"/>
                <a:sym typeface="Times New Roman"/>
              </a:rPr>
              <a:t>E. </a:t>
            </a:r>
            <a:r>
              <a:rPr lang="en" sz="1200">
                <a:highlight>
                  <a:srgbClr val="FFFFFF"/>
                </a:highlight>
                <a:latin typeface="Times New Roman"/>
                <a:ea typeface="Times New Roman"/>
                <a:cs typeface="Times New Roman"/>
                <a:sym typeface="Times New Roman"/>
              </a:rPr>
              <a:t> if the data provided are inadequate to take a decision.</a:t>
            </a:r>
            <a:endParaRPr sz="1200">
              <a:latin typeface="Roboto"/>
              <a:ea typeface="Roboto"/>
              <a:cs typeface="Roboto"/>
              <a:sym typeface="Roboto"/>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8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Problem 2:</a:t>
            </a:r>
            <a:endParaRPr>
              <a:latin typeface="Times New Roman"/>
              <a:ea typeface="Times New Roman"/>
              <a:cs typeface="Times New Roman"/>
              <a:sym typeface="Times New Roman"/>
            </a:endParaRPr>
          </a:p>
        </p:txBody>
      </p:sp>
      <p:sp>
        <p:nvSpPr>
          <p:cNvPr id="509" name="Google Shape;509;p81"/>
          <p:cNvSpPr txBox="1">
            <a:spLocks noGrp="1"/>
          </p:cNvSpPr>
          <p:nvPr>
            <p:ph type="body" idx="1"/>
          </p:nvPr>
        </p:nvSpPr>
        <p:spPr>
          <a:xfrm>
            <a:off x="471900" y="1766675"/>
            <a:ext cx="4727100" cy="322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50">
                <a:solidFill>
                  <a:srgbClr val="000000"/>
                </a:solidFill>
                <a:highlight>
                  <a:srgbClr val="FFFFFF"/>
                </a:highlight>
                <a:latin typeface="Times New Roman"/>
                <a:ea typeface="Times New Roman"/>
                <a:cs typeface="Times New Roman"/>
                <a:sym typeface="Times New Roman"/>
              </a:rPr>
              <a:t>Following are the conditions for selecting a Manager in a company.</a:t>
            </a:r>
            <a:endParaRPr sz="1250">
              <a:solidFill>
                <a:srgbClr val="000000"/>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 sz="1250">
                <a:solidFill>
                  <a:srgbClr val="000000"/>
                </a:solidFill>
                <a:highlight>
                  <a:srgbClr val="FFFFFF"/>
                </a:highlight>
                <a:latin typeface="Times New Roman"/>
                <a:ea typeface="Times New Roman"/>
                <a:cs typeface="Times New Roman"/>
                <a:sym typeface="Times New Roman"/>
              </a:rPr>
              <a:t>The candidate must –</a:t>
            </a:r>
            <a:endParaRPr sz="1250">
              <a:solidFill>
                <a:srgbClr val="000000"/>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 sz="1250">
                <a:solidFill>
                  <a:srgbClr val="000000"/>
                </a:solidFill>
                <a:highlight>
                  <a:srgbClr val="FFFFFF"/>
                </a:highlight>
                <a:latin typeface="Times New Roman"/>
                <a:ea typeface="Times New Roman"/>
                <a:cs typeface="Times New Roman"/>
                <a:sym typeface="Times New Roman"/>
              </a:rPr>
              <a:t>(i) be a graduate in any discipline with at least 55% marks.</a:t>
            </a:r>
            <a:endParaRPr sz="1250">
              <a:solidFill>
                <a:srgbClr val="000000"/>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 sz="1250">
                <a:solidFill>
                  <a:srgbClr val="000000"/>
                </a:solidFill>
                <a:highlight>
                  <a:srgbClr val="FFFFFF"/>
                </a:highlight>
                <a:latin typeface="Times New Roman"/>
                <a:ea typeface="Times New Roman"/>
                <a:cs typeface="Times New Roman"/>
                <a:sym typeface="Times New Roman"/>
              </a:rPr>
              <a:t>(ii) be a post graduate in Management with specialization in Finance with at least 65% marks.</a:t>
            </a:r>
            <a:endParaRPr sz="1250">
              <a:solidFill>
                <a:srgbClr val="000000"/>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 sz="1250">
                <a:solidFill>
                  <a:srgbClr val="000000"/>
                </a:solidFill>
                <a:highlight>
                  <a:srgbClr val="FFFFFF"/>
                </a:highlight>
                <a:latin typeface="Times New Roman"/>
                <a:ea typeface="Times New Roman"/>
                <a:cs typeface="Times New Roman"/>
                <a:sym typeface="Times New Roman"/>
              </a:rPr>
              <a:t>(iii) have work experience of at least 4 years in finance department.</a:t>
            </a:r>
            <a:endParaRPr sz="1250">
              <a:solidFill>
                <a:srgbClr val="000000"/>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 sz="1250">
                <a:solidFill>
                  <a:srgbClr val="000000"/>
                </a:solidFill>
                <a:highlight>
                  <a:srgbClr val="FFFFFF"/>
                </a:highlight>
                <a:latin typeface="Times New Roman"/>
                <a:ea typeface="Times New Roman"/>
                <a:cs typeface="Times New Roman"/>
                <a:sym typeface="Times New Roman"/>
              </a:rPr>
              <a:t>(iv) be at least 26 years and not more than 36 years as on 01-12-2016.</a:t>
            </a:r>
            <a:endParaRPr sz="1250">
              <a:solidFill>
                <a:srgbClr val="000000"/>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sz="1250">
              <a:solidFill>
                <a:srgbClr val="000000"/>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 sz="1250">
                <a:solidFill>
                  <a:srgbClr val="000000"/>
                </a:solidFill>
                <a:highlight>
                  <a:srgbClr val="FFFFFF"/>
                </a:highlight>
                <a:latin typeface="Times New Roman"/>
                <a:ea typeface="Times New Roman"/>
                <a:cs typeface="Times New Roman"/>
                <a:sym typeface="Times New Roman"/>
              </a:rPr>
              <a:t>In the case of candidate who fulfills all conditions except –</a:t>
            </a:r>
            <a:endParaRPr sz="1250">
              <a:solidFill>
                <a:srgbClr val="000000"/>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 sz="1250">
                <a:solidFill>
                  <a:srgbClr val="000000"/>
                </a:solidFill>
                <a:highlight>
                  <a:srgbClr val="FFFFFF"/>
                </a:highlight>
                <a:latin typeface="Times New Roman"/>
                <a:ea typeface="Times New Roman"/>
                <a:cs typeface="Times New Roman"/>
                <a:sym typeface="Times New Roman"/>
              </a:rPr>
              <a:t>(a) at (ii) above, but has secured at least 60% marks in post graduate in Management with specialization in Finance and at least 70% marks in graduation, his case to be referred as DGM.</a:t>
            </a:r>
            <a:endParaRPr sz="1250">
              <a:solidFill>
                <a:srgbClr val="000000"/>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 sz="1250">
                <a:solidFill>
                  <a:srgbClr val="000000"/>
                </a:solidFill>
                <a:highlight>
                  <a:srgbClr val="FFFFFF"/>
                </a:highlight>
                <a:latin typeface="Times New Roman"/>
                <a:ea typeface="Times New Roman"/>
                <a:cs typeface="Times New Roman"/>
                <a:sym typeface="Times New Roman"/>
              </a:rPr>
              <a:t>(b) at (iii) above, but has work experience of at least 2 years as Assistant Finance Manager, his case to be referred as GM.</a:t>
            </a:r>
            <a:endParaRPr sz="1250">
              <a:solidFill>
                <a:srgbClr val="000000"/>
              </a:solidFill>
              <a:highlight>
                <a:srgbClr val="FFFFFF"/>
              </a:highlight>
              <a:latin typeface="Times New Roman"/>
              <a:ea typeface="Times New Roman"/>
              <a:cs typeface="Times New Roman"/>
              <a:sym typeface="Times New Roman"/>
            </a:endParaRPr>
          </a:p>
        </p:txBody>
      </p:sp>
      <p:sp>
        <p:nvSpPr>
          <p:cNvPr id="510" name="Google Shape;510;p81"/>
          <p:cNvSpPr txBox="1"/>
          <p:nvPr/>
        </p:nvSpPr>
        <p:spPr>
          <a:xfrm>
            <a:off x="5476775" y="1813900"/>
            <a:ext cx="3217500" cy="164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a:highlight>
                  <a:srgbClr val="FFFFFF"/>
                </a:highlight>
                <a:latin typeface="Times New Roman"/>
                <a:ea typeface="Times New Roman"/>
                <a:cs typeface="Times New Roman"/>
                <a:sym typeface="Times New Roman"/>
              </a:rPr>
              <a:t>Karan was born on 19th March 1986. He has been working in finance department of an organization for the past 5 years. He has secured 67% marks in </a:t>
            </a:r>
            <a:r>
              <a:rPr lang="en" sz="1200">
                <a:solidFill>
                  <a:srgbClr val="2D2D2D"/>
                </a:solidFill>
                <a:highlight>
                  <a:srgbClr val="FFFFFF"/>
                </a:highlight>
                <a:uFill>
                  <a:noFill/>
                </a:u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B.Com</a:t>
            </a:r>
            <a:r>
              <a:rPr lang="en" sz="1200">
                <a:highlight>
                  <a:srgbClr val="FFFFFF"/>
                </a:highlight>
                <a:latin typeface="Times New Roman"/>
                <a:ea typeface="Times New Roman"/>
                <a:cs typeface="Times New Roman"/>
                <a:sym typeface="Times New Roman"/>
              </a:rPr>
              <a:t> and 75% marks in his post-graduation.</a:t>
            </a:r>
            <a:endParaRPr sz="1200">
              <a:highlight>
                <a:srgbClr val="FFFFFF"/>
              </a:highlight>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200">
                <a:highlight>
                  <a:srgbClr val="FFFFFF"/>
                </a:highlight>
                <a:latin typeface="Times New Roman"/>
                <a:ea typeface="Times New Roman"/>
                <a:cs typeface="Times New Roman"/>
                <a:sym typeface="Times New Roman"/>
              </a:rPr>
              <a:t>Which of the following will be a course of action if Karan applies?</a:t>
            </a:r>
            <a:endParaRPr sz="1200">
              <a:highlight>
                <a:srgbClr val="FFFFFF"/>
              </a:highlight>
              <a:latin typeface="Times New Roman"/>
              <a:ea typeface="Times New Roman"/>
              <a:cs typeface="Times New Roman"/>
              <a:sym typeface="Times New Roman"/>
            </a:endParaRPr>
          </a:p>
        </p:txBody>
      </p:sp>
      <p:sp>
        <p:nvSpPr>
          <p:cNvPr id="511" name="Google Shape;511;p81"/>
          <p:cNvSpPr txBox="1"/>
          <p:nvPr/>
        </p:nvSpPr>
        <p:spPr>
          <a:xfrm>
            <a:off x="5476775" y="3454925"/>
            <a:ext cx="32172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highlight>
                  <a:schemeClr val="lt1"/>
                </a:highlight>
                <a:latin typeface="Times New Roman"/>
                <a:ea typeface="Times New Roman"/>
                <a:cs typeface="Times New Roman"/>
                <a:sym typeface="Times New Roman"/>
              </a:rPr>
              <a:t>A. </a:t>
            </a:r>
            <a:r>
              <a:rPr lang="en" sz="1200">
                <a:highlight>
                  <a:schemeClr val="lt1"/>
                </a:highlight>
                <a:latin typeface="Times New Roman"/>
                <a:ea typeface="Times New Roman"/>
                <a:cs typeface="Times New Roman"/>
                <a:sym typeface="Times New Roman"/>
              </a:rPr>
              <a:t> Karan will be selected.</a:t>
            </a:r>
            <a:endParaRPr sz="1200">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en" sz="1200" b="1">
                <a:highlight>
                  <a:schemeClr val="lt1"/>
                </a:highlight>
                <a:latin typeface="Times New Roman"/>
                <a:ea typeface="Times New Roman"/>
                <a:cs typeface="Times New Roman"/>
                <a:sym typeface="Times New Roman"/>
              </a:rPr>
              <a:t>B. </a:t>
            </a:r>
            <a:r>
              <a:rPr lang="en" sz="1200">
                <a:highlight>
                  <a:schemeClr val="lt1"/>
                </a:highlight>
                <a:latin typeface="Times New Roman"/>
                <a:ea typeface="Times New Roman"/>
                <a:cs typeface="Times New Roman"/>
                <a:sym typeface="Times New Roman"/>
              </a:rPr>
              <a:t> Data provided are inadequate to take the decision.</a:t>
            </a:r>
            <a:endParaRPr sz="1200">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en" sz="1200" b="1">
                <a:highlight>
                  <a:schemeClr val="lt1"/>
                </a:highlight>
                <a:latin typeface="Times New Roman"/>
                <a:ea typeface="Times New Roman"/>
                <a:cs typeface="Times New Roman"/>
                <a:sym typeface="Times New Roman"/>
              </a:rPr>
              <a:t>C. </a:t>
            </a:r>
            <a:r>
              <a:rPr lang="en" sz="1200">
                <a:highlight>
                  <a:schemeClr val="lt1"/>
                </a:highlight>
                <a:latin typeface="Times New Roman"/>
                <a:ea typeface="Times New Roman"/>
                <a:cs typeface="Times New Roman"/>
                <a:sym typeface="Times New Roman"/>
              </a:rPr>
              <a:t> Karan will not be selected.</a:t>
            </a:r>
            <a:endParaRPr sz="1200">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en" sz="1200" b="1">
                <a:highlight>
                  <a:schemeClr val="lt1"/>
                </a:highlight>
                <a:latin typeface="Times New Roman"/>
                <a:ea typeface="Times New Roman"/>
                <a:cs typeface="Times New Roman"/>
                <a:sym typeface="Times New Roman"/>
              </a:rPr>
              <a:t>D. </a:t>
            </a:r>
            <a:r>
              <a:rPr lang="en" sz="1200">
                <a:highlight>
                  <a:schemeClr val="lt1"/>
                </a:highlight>
                <a:latin typeface="Times New Roman"/>
                <a:ea typeface="Times New Roman"/>
                <a:cs typeface="Times New Roman"/>
                <a:sym typeface="Times New Roman"/>
              </a:rPr>
              <a:t> Karan will be offered as DGM post.</a:t>
            </a:r>
            <a:endParaRPr sz="1200">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en" sz="1200" b="1">
                <a:highlight>
                  <a:schemeClr val="lt1"/>
                </a:highlight>
                <a:latin typeface="Times New Roman"/>
                <a:ea typeface="Times New Roman"/>
                <a:cs typeface="Times New Roman"/>
                <a:sym typeface="Times New Roman"/>
              </a:rPr>
              <a:t>E. </a:t>
            </a:r>
            <a:r>
              <a:rPr lang="en" sz="1200">
                <a:highlight>
                  <a:schemeClr val="lt1"/>
                </a:highlight>
                <a:latin typeface="Times New Roman"/>
                <a:ea typeface="Times New Roman"/>
                <a:cs typeface="Times New Roman"/>
                <a:sym typeface="Times New Roman"/>
              </a:rPr>
              <a:t> Karan will be offered as GM post.</a:t>
            </a:r>
            <a:endParaRPr sz="1200" b="1">
              <a:highlight>
                <a:schemeClr val="lt1"/>
              </a:highlight>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9"/>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Introduction to Problem Solving Aspects</a:t>
            </a:r>
            <a:endParaRPr>
              <a:latin typeface="Times New Roman"/>
              <a:ea typeface="Times New Roman"/>
              <a:cs typeface="Times New Roman"/>
              <a:sym typeface="Times New Roman"/>
            </a:endParaRPr>
          </a:p>
        </p:txBody>
      </p:sp>
      <p:sp>
        <p:nvSpPr>
          <p:cNvPr id="105" name="Google Shape;105;p19"/>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2"/>
                </a:solidFill>
                <a:latin typeface="Times New Roman"/>
                <a:ea typeface="Times New Roman"/>
                <a:cs typeface="Times New Roman"/>
                <a:sym typeface="Times New Roman"/>
              </a:rPr>
              <a:t>Today, computers are all around us. We use them for doing various tasks in a faster and more accurate manner. </a:t>
            </a:r>
            <a:endParaRPr sz="1500">
              <a:solidFill>
                <a:schemeClr val="dk2"/>
              </a:solidFill>
              <a:latin typeface="Times New Roman"/>
              <a:ea typeface="Times New Roman"/>
              <a:cs typeface="Times New Roman"/>
              <a:sym typeface="Times New Roman"/>
            </a:endParaRPr>
          </a:p>
          <a:p>
            <a:pPr marL="0" lvl="0" indent="0" algn="l" rtl="0">
              <a:spcBef>
                <a:spcPts val="1600"/>
              </a:spcBef>
              <a:spcAft>
                <a:spcPts val="0"/>
              </a:spcAft>
              <a:buNone/>
            </a:pPr>
            <a:endParaRPr sz="1500">
              <a:solidFill>
                <a:schemeClr val="dk2"/>
              </a:solidFill>
              <a:latin typeface="Times New Roman"/>
              <a:ea typeface="Times New Roman"/>
              <a:cs typeface="Times New Roman"/>
              <a:sym typeface="Times New Roman"/>
            </a:endParaRPr>
          </a:p>
          <a:p>
            <a:pPr marL="0" lvl="0" indent="0" algn="l" rtl="0">
              <a:spcBef>
                <a:spcPts val="1600"/>
              </a:spcBef>
              <a:spcAft>
                <a:spcPts val="1600"/>
              </a:spcAft>
              <a:buNone/>
            </a:pPr>
            <a:r>
              <a:rPr lang="en" sz="1500">
                <a:solidFill>
                  <a:schemeClr val="dk2"/>
                </a:solidFill>
                <a:latin typeface="Times New Roman"/>
                <a:ea typeface="Times New Roman"/>
                <a:cs typeface="Times New Roman"/>
                <a:sym typeface="Times New Roman"/>
              </a:rPr>
              <a:t>For example, using a computer or smartphone, we can book train tickets online. </a:t>
            </a:r>
            <a:endParaRPr sz="1500">
              <a:solidFill>
                <a:schemeClr val="dk2"/>
              </a:solidFill>
              <a:latin typeface="Times New Roman"/>
              <a:ea typeface="Times New Roman"/>
              <a:cs typeface="Times New Roman"/>
              <a:sym typeface="Times New Roman"/>
            </a:endParaRPr>
          </a:p>
        </p:txBody>
      </p:sp>
      <p:sp>
        <p:nvSpPr>
          <p:cNvPr id="106" name="Google Shape;106;p19"/>
          <p:cNvSpPr txBox="1">
            <a:spLocks noGrp="1"/>
          </p:cNvSpPr>
          <p:nvPr>
            <p:ph type="body" idx="2"/>
          </p:nvPr>
        </p:nvSpPr>
        <p:spPr>
          <a:xfrm>
            <a:off x="4694250" y="1919075"/>
            <a:ext cx="3999900" cy="958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500">
                <a:solidFill>
                  <a:schemeClr val="dk2"/>
                </a:solidFill>
                <a:latin typeface="Times New Roman"/>
                <a:ea typeface="Times New Roman"/>
                <a:cs typeface="Times New Roman"/>
                <a:sym typeface="Times New Roman"/>
              </a:rPr>
              <a:t>Que: What information is required for booking train tickets?</a:t>
            </a:r>
            <a:endParaRPr sz="1500">
              <a:solidFill>
                <a:schemeClr val="dk2"/>
              </a:solidFill>
              <a:latin typeface="Times New Roman"/>
              <a:ea typeface="Times New Roman"/>
              <a:cs typeface="Times New Roman"/>
              <a:sym typeface="Times New Roman"/>
            </a:endParaRPr>
          </a:p>
        </p:txBody>
      </p:sp>
      <p:sp>
        <p:nvSpPr>
          <p:cNvPr id="107" name="Google Shape;107;p19"/>
          <p:cNvSpPr txBox="1">
            <a:spLocks noGrp="1"/>
          </p:cNvSpPr>
          <p:nvPr>
            <p:ph type="body" idx="2"/>
          </p:nvPr>
        </p:nvSpPr>
        <p:spPr>
          <a:xfrm>
            <a:off x="4770450" y="2909675"/>
            <a:ext cx="3999900" cy="1719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500">
                <a:solidFill>
                  <a:schemeClr val="dk2"/>
                </a:solidFill>
                <a:latin typeface="Times New Roman"/>
                <a:ea typeface="Times New Roman"/>
                <a:cs typeface="Times New Roman"/>
                <a:sym typeface="Times New Roman"/>
              </a:rPr>
              <a:t>Ans: </a:t>
            </a:r>
            <a:endParaRPr sz="1500">
              <a:solidFill>
                <a:schemeClr val="dk2"/>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500">
                <a:solidFill>
                  <a:schemeClr val="dk2"/>
                </a:solidFill>
                <a:latin typeface="Times New Roman"/>
                <a:ea typeface="Times New Roman"/>
                <a:cs typeface="Times New Roman"/>
                <a:sym typeface="Times New Roman"/>
              </a:rPr>
              <a:t>Source and Destination city</a:t>
            </a:r>
            <a:endParaRPr sz="1500">
              <a:solidFill>
                <a:schemeClr val="dk2"/>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500">
                <a:solidFill>
                  <a:schemeClr val="dk2"/>
                </a:solidFill>
                <a:latin typeface="Times New Roman"/>
                <a:ea typeface="Times New Roman"/>
                <a:cs typeface="Times New Roman"/>
                <a:sym typeface="Times New Roman"/>
              </a:rPr>
              <a:t>Schedule Date</a:t>
            </a:r>
            <a:endParaRPr sz="1500">
              <a:solidFill>
                <a:schemeClr val="dk2"/>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500">
                <a:solidFill>
                  <a:schemeClr val="dk2"/>
                </a:solidFill>
                <a:latin typeface="Times New Roman"/>
                <a:ea typeface="Times New Roman"/>
                <a:cs typeface="Times New Roman"/>
                <a:sym typeface="Times New Roman"/>
              </a:rPr>
              <a:t>Train Name and number</a:t>
            </a:r>
            <a:endParaRPr sz="1500">
              <a:solidFill>
                <a:schemeClr val="dk2"/>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500">
                <a:solidFill>
                  <a:schemeClr val="dk2"/>
                </a:solidFill>
                <a:latin typeface="Times New Roman"/>
                <a:ea typeface="Times New Roman"/>
                <a:cs typeface="Times New Roman"/>
                <a:sym typeface="Times New Roman"/>
              </a:rPr>
              <a:t>Coach type</a:t>
            </a:r>
            <a:endParaRPr sz="1500">
              <a:solidFill>
                <a:schemeClr val="dk2"/>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500">
                <a:solidFill>
                  <a:schemeClr val="dk2"/>
                </a:solidFill>
                <a:latin typeface="Times New Roman"/>
                <a:ea typeface="Times New Roman"/>
                <a:cs typeface="Times New Roman"/>
                <a:sym typeface="Times New Roman"/>
              </a:rPr>
              <a:t>Berth type</a:t>
            </a:r>
            <a:endParaRPr sz="1500">
              <a:solidFill>
                <a:schemeClr val="dk2"/>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500">
                <a:solidFill>
                  <a:schemeClr val="dk2"/>
                </a:solidFill>
                <a:latin typeface="Times New Roman"/>
                <a:ea typeface="Times New Roman"/>
                <a:cs typeface="Times New Roman"/>
                <a:sym typeface="Times New Roman"/>
              </a:rPr>
              <a:t>Details of the Passengers</a:t>
            </a:r>
            <a:endParaRPr sz="1500">
              <a:solidFill>
                <a:schemeClr val="dk2"/>
              </a:solidFill>
              <a:latin typeface="Times New Roman"/>
              <a:ea typeface="Times New Roman"/>
              <a:cs typeface="Times New Roman"/>
              <a:sym typeface="Times New Roman"/>
            </a:endParaRP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1000"/>
                                        <p:tgtEl>
                                          <p:spTgt spid="1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7"/>
                                        </p:tgtEl>
                                        <p:attrNameLst>
                                          <p:attrName>style.visibility</p:attrName>
                                        </p:attrNameLst>
                                      </p:cBhvr>
                                      <p:to>
                                        <p:strVal val="visible"/>
                                      </p:to>
                                    </p:set>
                                    <p:animEffect transition="in" filter="fade">
                                      <p:cBhvr>
                                        <p:cTn id="12" dur="10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82"/>
          <p:cNvSpPr txBox="1">
            <a:spLocks noGrp="1"/>
          </p:cNvSpPr>
          <p:nvPr>
            <p:ph type="title"/>
          </p:nvPr>
        </p:nvSpPr>
        <p:spPr>
          <a:xfrm>
            <a:off x="460950" y="2065350"/>
            <a:ext cx="8222100" cy="1012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200"/>
              <a:buNone/>
            </a:pPr>
            <a:r>
              <a:rPr lang="en" sz="3200">
                <a:latin typeface="Times New Roman"/>
                <a:ea typeface="Times New Roman"/>
                <a:cs typeface="Times New Roman"/>
                <a:sym typeface="Times New Roman"/>
              </a:rPr>
              <a:t>Efficiency of Algorithm</a:t>
            </a:r>
            <a:endParaRPr sz="3200">
              <a:latin typeface="Times New Roman"/>
              <a:ea typeface="Times New Roman"/>
              <a:cs typeface="Times New Roman"/>
              <a:sym typeface="Times New Roman"/>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83"/>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990"/>
              <a:buNone/>
            </a:pPr>
            <a:r>
              <a:rPr lang="en" sz="3209">
                <a:latin typeface="Times New Roman"/>
                <a:ea typeface="Times New Roman"/>
                <a:cs typeface="Times New Roman"/>
                <a:sym typeface="Times New Roman"/>
              </a:rPr>
              <a:t>Time Complexity</a:t>
            </a:r>
            <a:endParaRPr sz="3209">
              <a:latin typeface="Times New Roman"/>
              <a:ea typeface="Times New Roman"/>
              <a:cs typeface="Times New Roman"/>
              <a:sym typeface="Times New Roman"/>
            </a:endParaRPr>
          </a:p>
        </p:txBody>
      </p:sp>
      <p:sp>
        <p:nvSpPr>
          <p:cNvPr id="522" name="Google Shape;522;p83"/>
          <p:cNvSpPr txBox="1"/>
          <p:nvPr/>
        </p:nvSpPr>
        <p:spPr>
          <a:xfrm>
            <a:off x="1420250" y="1613175"/>
            <a:ext cx="7216200" cy="4155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1200"/>
              </a:spcBef>
              <a:spcAft>
                <a:spcPts val="1200"/>
              </a:spcAft>
              <a:buClr>
                <a:srgbClr val="000000"/>
              </a:buClr>
              <a:buSzPts val="1500"/>
              <a:buFont typeface="Arial"/>
              <a:buNone/>
            </a:pPr>
            <a:endParaRPr sz="1500" b="0" i="0" u="none" strike="noStrike" cap="none">
              <a:solidFill>
                <a:schemeClr val="lt1"/>
              </a:solidFill>
              <a:latin typeface="Times New Roman"/>
              <a:ea typeface="Times New Roman"/>
              <a:cs typeface="Times New Roman"/>
              <a:sym typeface="Times New Roman"/>
            </a:endParaRPr>
          </a:p>
        </p:txBody>
      </p:sp>
      <p:sp>
        <p:nvSpPr>
          <p:cNvPr id="523" name="Google Shape;523;p83"/>
          <p:cNvSpPr txBox="1"/>
          <p:nvPr/>
        </p:nvSpPr>
        <p:spPr>
          <a:xfrm>
            <a:off x="1064800" y="1405900"/>
            <a:ext cx="7216200" cy="3000000"/>
          </a:xfrm>
          <a:prstGeom prst="rect">
            <a:avLst/>
          </a:prstGeom>
          <a:noFill/>
          <a:ln>
            <a:noFill/>
          </a:ln>
        </p:spPr>
        <p:txBody>
          <a:bodyPr spcFirstLastPara="1" wrap="square" lIns="91425" tIns="91425" rIns="91425" bIns="91425" anchor="ctr" anchorCtr="0">
            <a:noAutofit/>
          </a:bodyPr>
          <a:lstStyle/>
          <a:p>
            <a:pPr marL="0" marR="0" lvl="0" indent="0" algn="just" rtl="0">
              <a:lnSpc>
                <a:spcPct val="115000"/>
              </a:lnSpc>
              <a:spcBef>
                <a:spcPts val="800"/>
              </a:spcBef>
              <a:spcAft>
                <a:spcPts val="0"/>
              </a:spcAft>
              <a:buClr>
                <a:srgbClr val="000000"/>
              </a:buClr>
              <a:buSzPts val="1500"/>
              <a:buFont typeface="Arial"/>
              <a:buNone/>
            </a:pPr>
            <a:endParaRPr sz="1500" b="0" i="0" u="sng" strike="noStrike" cap="none">
              <a:solidFill>
                <a:srgbClr val="6F6F6F"/>
              </a:solidFill>
              <a:highlight>
                <a:srgbClr val="FFFFFF"/>
              </a:highlight>
              <a:latin typeface="Arial"/>
              <a:ea typeface="Arial"/>
              <a:cs typeface="Arial"/>
              <a:sym typeface="Arial"/>
            </a:endParaRPr>
          </a:p>
        </p:txBody>
      </p:sp>
      <p:sp>
        <p:nvSpPr>
          <p:cNvPr id="524" name="Google Shape;524;p83"/>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Clr>
                <a:srgbClr val="000000"/>
              </a:buClr>
              <a:buSzPts val="1500"/>
              <a:buFont typeface="Arial"/>
              <a:buNone/>
            </a:pPr>
            <a:r>
              <a:rPr lang="en" sz="1600">
                <a:solidFill>
                  <a:schemeClr val="dk2"/>
                </a:solidFill>
                <a:latin typeface="Times New Roman"/>
                <a:ea typeface="Times New Roman"/>
                <a:cs typeface="Times New Roman"/>
                <a:sym typeface="Times New Roman"/>
              </a:rPr>
              <a:t>Time Complexity of an algorithm is the representation of the amount of time required by the algorithm to execute to completion. Time requirements can be denoted or defined as a numerical function t(N), where t(N) can be measured as the number of steps, provided each step takes constant time.</a:t>
            </a:r>
            <a:endParaRPr sz="1600">
              <a:solidFill>
                <a:schemeClr val="dk2"/>
              </a:solidFill>
              <a:latin typeface="Times New Roman"/>
              <a:ea typeface="Times New Roman"/>
              <a:cs typeface="Times New Roman"/>
              <a:sym typeface="Times New Roman"/>
            </a:endParaRPr>
          </a:p>
          <a:p>
            <a:pPr marL="0" lvl="0" indent="0" algn="just" rtl="0">
              <a:spcBef>
                <a:spcPts val="800"/>
              </a:spcBef>
              <a:spcAft>
                <a:spcPts val="0"/>
              </a:spcAft>
              <a:buNone/>
            </a:pPr>
            <a:r>
              <a:rPr lang="en" sz="1600">
                <a:solidFill>
                  <a:schemeClr val="dk2"/>
                </a:solidFill>
                <a:latin typeface="Times New Roman"/>
                <a:ea typeface="Times New Roman"/>
                <a:cs typeface="Times New Roman"/>
                <a:sym typeface="Times New Roman"/>
              </a:rPr>
              <a:t>For example, in case of addition of two n-bit integers, N steps are taken. Consequently, the total computational time is t(N) = c*n, where c is the time consumed for addition of two bits. Here, we observe that t(N) grows linearly as input size increases.</a:t>
            </a:r>
            <a:endParaRPr sz="1600">
              <a:solidFill>
                <a:schemeClr val="dk2"/>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84"/>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990"/>
              <a:buNone/>
            </a:pPr>
            <a:r>
              <a:rPr lang="en" sz="3209">
                <a:latin typeface="Times New Roman"/>
                <a:ea typeface="Times New Roman"/>
                <a:cs typeface="Times New Roman"/>
                <a:sym typeface="Times New Roman"/>
              </a:rPr>
              <a:t>Space Complexity</a:t>
            </a:r>
            <a:endParaRPr sz="3209">
              <a:latin typeface="Times New Roman"/>
              <a:ea typeface="Times New Roman"/>
              <a:cs typeface="Times New Roman"/>
              <a:sym typeface="Times New Roman"/>
            </a:endParaRPr>
          </a:p>
        </p:txBody>
      </p:sp>
      <p:sp>
        <p:nvSpPr>
          <p:cNvPr id="530" name="Google Shape;530;p84"/>
          <p:cNvSpPr txBox="1"/>
          <p:nvPr/>
        </p:nvSpPr>
        <p:spPr>
          <a:xfrm>
            <a:off x="1320450" y="1367500"/>
            <a:ext cx="7216200" cy="4155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800"/>
              </a:spcBef>
              <a:spcAft>
                <a:spcPts val="800"/>
              </a:spcAft>
              <a:buClr>
                <a:srgbClr val="000000"/>
              </a:buClr>
              <a:buSzPts val="1500"/>
              <a:buFont typeface="Arial"/>
              <a:buNone/>
            </a:pPr>
            <a:endParaRPr sz="1500" b="0" i="1" u="none" strike="noStrike" cap="none">
              <a:solidFill>
                <a:schemeClr val="lt1"/>
              </a:solidFill>
              <a:latin typeface="Times New Roman"/>
              <a:ea typeface="Times New Roman"/>
              <a:cs typeface="Times New Roman"/>
              <a:sym typeface="Times New Roman"/>
            </a:endParaRPr>
          </a:p>
        </p:txBody>
      </p:sp>
      <p:sp>
        <p:nvSpPr>
          <p:cNvPr id="531" name="Google Shape;531;p84"/>
          <p:cNvSpPr txBox="1">
            <a:spLocks noGrp="1"/>
          </p:cNvSpPr>
          <p:nvPr>
            <p:ph type="body" idx="1"/>
          </p:nvPr>
        </p:nvSpPr>
        <p:spPr>
          <a:xfrm>
            <a:off x="471900" y="1919075"/>
            <a:ext cx="8222100" cy="3146700"/>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Clr>
                <a:srgbClr val="000000"/>
              </a:buClr>
              <a:buSzPts val="1500"/>
              <a:buFont typeface="Arial"/>
              <a:buNone/>
            </a:pPr>
            <a:r>
              <a:rPr lang="en" sz="1600">
                <a:solidFill>
                  <a:schemeClr val="dk2"/>
                </a:solidFill>
                <a:latin typeface="Times New Roman"/>
                <a:ea typeface="Times New Roman"/>
                <a:cs typeface="Times New Roman"/>
                <a:sym typeface="Times New Roman"/>
              </a:rPr>
              <a:t>Space complexity of an algorithm represents the amount of memory space needed by the algorithm in its life cycle.</a:t>
            </a:r>
            <a:endParaRPr sz="1600">
              <a:solidFill>
                <a:schemeClr val="dk2"/>
              </a:solidFill>
              <a:latin typeface="Times New Roman"/>
              <a:ea typeface="Times New Roman"/>
              <a:cs typeface="Times New Roman"/>
              <a:sym typeface="Times New Roman"/>
            </a:endParaRPr>
          </a:p>
          <a:p>
            <a:pPr marL="0" lvl="0" indent="0" algn="just" rtl="0">
              <a:spcBef>
                <a:spcPts val="800"/>
              </a:spcBef>
              <a:spcAft>
                <a:spcPts val="0"/>
              </a:spcAft>
              <a:buClr>
                <a:srgbClr val="000000"/>
              </a:buClr>
              <a:buSzPts val="1500"/>
              <a:buFont typeface="Arial"/>
              <a:buNone/>
            </a:pPr>
            <a:r>
              <a:rPr lang="en" sz="1600">
                <a:solidFill>
                  <a:schemeClr val="dk2"/>
                </a:solidFill>
                <a:latin typeface="Times New Roman"/>
                <a:ea typeface="Times New Roman"/>
                <a:cs typeface="Times New Roman"/>
                <a:sym typeface="Times New Roman"/>
              </a:rPr>
              <a:t>Space needed by an algorithm is equal to the sum of the following two components</a:t>
            </a:r>
            <a:endParaRPr sz="1600">
              <a:solidFill>
                <a:schemeClr val="dk2"/>
              </a:solidFill>
              <a:latin typeface="Times New Roman"/>
              <a:ea typeface="Times New Roman"/>
              <a:cs typeface="Times New Roman"/>
              <a:sym typeface="Times New Roman"/>
            </a:endParaRPr>
          </a:p>
          <a:p>
            <a:pPr marL="457200" lvl="0" indent="-330200" algn="just" rtl="0">
              <a:spcBef>
                <a:spcPts val="800"/>
              </a:spcBef>
              <a:spcAft>
                <a:spcPts val="0"/>
              </a:spcAft>
              <a:buClr>
                <a:schemeClr val="dk2"/>
              </a:buClr>
              <a:buSzPts val="1600"/>
              <a:buFont typeface="Times New Roman"/>
              <a:buChar char="●"/>
            </a:pPr>
            <a:r>
              <a:rPr lang="en" sz="1600">
                <a:solidFill>
                  <a:schemeClr val="dk2"/>
                </a:solidFill>
                <a:latin typeface="Times New Roman"/>
                <a:ea typeface="Times New Roman"/>
                <a:cs typeface="Times New Roman"/>
                <a:sym typeface="Times New Roman"/>
              </a:rPr>
              <a:t>A fixed part that is a space required to store certain data and variables (i.e. simple variables and constants, program size etc.), that are not dependent of the size of the problem.</a:t>
            </a:r>
            <a:endParaRPr sz="1600">
              <a:solidFill>
                <a:schemeClr val="dk2"/>
              </a:solidFill>
              <a:latin typeface="Times New Roman"/>
              <a:ea typeface="Times New Roman"/>
              <a:cs typeface="Times New Roman"/>
              <a:sym typeface="Times New Roman"/>
            </a:endParaRPr>
          </a:p>
          <a:p>
            <a:pPr marL="457200" lvl="0" indent="-330200" algn="just" rtl="0">
              <a:spcBef>
                <a:spcPts val="0"/>
              </a:spcBef>
              <a:spcAft>
                <a:spcPts val="0"/>
              </a:spcAft>
              <a:buClr>
                <a:schemeClr val="dk2"/>
              </a:buClr>
              <a:buSzPts val="1600"/>
              <a:buFont typeface="Times New Roman"/>
              <a:buChar char="●"/>
            </a:pPr>
            <a:r>
              <a:rPr lang="en" sz="1600">
                <a:solidFill>
                  <a:schemeClr val="dk2"/>
                </a:solidFill>
                <a:latin typeface="Times New Roman"/>
                <a:ea typeface="Times New Roman"/>
                <a:cs typeface="Times New Roman"/>
                <a:sym typeface="Times New Roman"/>
              </a:rPr>
              <a:t>A variable part is a space required by variables, whose size is totally dependent on the size of the problem. For example, recursion stack space, dynamic memory allocation etc.</a:t>
            </a:r>
            <a:endParaRPr sz="1600">
              <a:solidFill>
                <a:schemeClr val="dk2"/>
              </a:solidFill>
              <a:latin typeface="Times New Roman"/>
              <a:ea typeface="Times New Roman"/>
              <a:cs typeface="Times New Roman"/>
              <a:sym typeface="Times New Roman"/>
            </a:endParaRPr>
          </a:p>
          <a:p>
            <a:pPr marL="0" lvl="0" indent="0" algn="just" rtl="0">
              <a:spcBef>
                <a:spcPts val="800"/>
              </a:spcBef>
              <a:spcAft>
                <a:spcPts val="800"/>
              </a:spcAft>
              <a:buNone/>
            </a:pPr>
            <a:r>
              <a:rPr lang="en" sz="1600">
                <a:solidFill>
                  <a:schemeClr val="dk2"/>
                </a:solidFill>
                <a:latin typeface="Times New Roman"/>
                <a:ea typeface="Times New Roman"/>
                <a:cs typeface="Times New Roman"/>
                <a:sym typeface="Times New Roman"/>
              </a:rPr>
              <a:t>Space complexity S(p) of any algorithm p is S(p) = A + S(I) Where A is treated as the fixed part and S(I) is treated as the variable part of the algorithm which depends on instance characteristic I.</a:t>
            </a:r>
            <a:endParaRPr sz="1900">
              <a:solidFill>
                <a:schemeClr val="dk2"/>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8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Linear Search</a:t>
            </a:r>
            <a:endParaRPr/>
          </a:p>
        </p:txBody>
      </p:sp>
      <p:sp>
        <p:nvSpPr>
          <p:cNvPr id="537" name="Google Shape;537;p85"/>
          <p:cNvSpPr txBox="1">
            <a:spLocks noGrp="1"/>
          </p:cNvSpPr>
          <p:nvPr>
            <p:ph type="body" idx="1"/>
          </p:nvPr>
        </p:nvSpPr>
        <p:spPr>
          <a:xfrm>
            <a:off x="460950" y="19079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 13,14,16,6,9,25,39,56,2,3….., n elements				</a:t>
            </a:r>
            <a:endParaRPr/>
          </a:p>
          <a:p>
            <a:pPr marL="457200" lvl="0" indent="-342900" algn="l" rtl="0">
              <a:spcBef>
                <a:spcPts val="1600"/>
              </a:spcBef>
              <a:spcAft>
                <a:spcPts val="0"/>
              </a:spcAft>
              <a:buSzPts val="1800"/>
              <a:buChar char="●"/>
            </a:pPr>
            <a:r>
              <a:rPr lang="en"/>
              <a:t>o(1)  best case (lucky)</a:t>
            </a:r>
            <a:endParaRPr/>
          </a:p>
          <a:p>
            <a:pPr marL="457200" lvl="0" indent="-342900" algn="l" rtl="0">
              <a:spcBef>
                <a:spcPts val="0"/>
              </a:spcBef>
              <a:spcAft>
                <a:spcPts val="0"/>
              </a:spcAft>
              <a:buSzPts val="1800"/>
              <a:buChar char="●"/>
            </a:pPr>
            <a:r>
              <a:rPr lang="en"/>
              <a:t>o(n) worst case (bad luck)</a:t>
            </a:r>
            <a:endParaRPr/>
          </a:p>
          <a:p>
            <a:pPr marL="457200" lvl="0" indent="-342900" algn="l" rtl="0">
              <a:spcBef>
                <a:spcPts val="0"/>
              </a:spcBef>
              <a:spcAft>
                <a:spcPts val="0"/>
              </a:spcAft>
              <a:buSzPts val="1800"/>
              <a:buChar char="●"/>
            </a:pPr>
            <a:r>
              <a:rPr lang="en"/>
              <a:t>o(6) average case (somewhere in between)</a:t>
            </a:r>
            <a:endParaRPr/>
          </a:p>
          <a:p>
            <a:pPr marL="457200" lvl="0" indent="-342900" algn="l" rtl="0">
              <a:spcBef>
                <a:spcPts val="0"/>
              </a:spcBef>
              <a:spcAft>
                <a:spcPts val="0"/>
              </a:spcAft>
              <a:buSzPts val="1800"/>
              <a:buChar char="●"/>
            </a:pPr>
            <a:r>
              <a:rPr lang="en"/>
              <a:t>o(n) worst case (element was not present in the series) (bad luck)</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86"/>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990"/>
              <a:buNone/>
            </a:pPr>
            <a:r>
              <a:rPr lang="en" sz="3209">
                <a:latin typeface="Times New Roman"/>
                <a:ea typeface="Times New Roman"/>
                <a:cs typeface="Times New Roman"/>
                <a:sym typeface="Times New Roman"/>
              </a:rPr>
              <a:t>Best , Average, and Worst case Complexity</a:t>
            </a:r>
            <a:endParaRPr sz="3209">
              <a:latin typeface="Times New Roman"/>
              <a:ea typeface="Times New Roman"/>
              <a:cs typeface="Times New Roman"/>
              <a:sym typeface="Times New Roman"/>
            </a:endParaRPr>
          </a:p>
        </p:txBody>
      </p:sp>
      <p:sp>
        <p:nvSpPr>
          <p:cNvPr id="543" name="Google Shape;543;p86"/>
          <p:cNvSpPr txBox="1">
            <a:spLocks noGrp="1"/>
          </p:cNvSpPr>
          <p:nvPr>
            <p:ph type="body" idx="1"/>
          </p:nvPr>
        </p:nvSpPr>
        <p:spPr>
          <a:xfrm>
            <a:off x="471900" y="1919075"/>
            <a:ext cx="8222100" cy="3069000"/>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Clr>
                <a:srgbClr val="000000"/>
              </a:buClr>
              <a:buSzPts val="1400"/>
              <a:buFont typeface="Arial"/>
              <a:buNone/>
            </a:pPr>
            <a:r>
              <a:rPr lang="en" sz="1500">
                <a:solidFill>
                  <a:schemeClr val="dk2"/>
                </a:solidFill>
                <a:highlight>
                  <a:schemeClr val="lt1"/>
                </a:highlight>
                <a:latin typeface="Times New Roman"/>
                <a:ea typeface="Times New Roman"/>
                <a:cs typeface="Times New Roman"/>
                <a:sym typeface="Times New Roman"/>
              </a:rPr>
              <a:t>In computing, the worst, average, and best case of an algorithm depends on the size of the user input value. To understand these terms, let’s go through them one by one.</a:t>
            </a:r>
            <a:endParaRPr sz="1500">
              <a:solidFill>
                <a:schemeClr val="dk2"/>
              </a:solidFill>
              <a:highlight>
                <a:schemeClr val="lt1"/>
              </a:highlight>
              <a:latin typeface="Times New Roman"/>
              <a:ea typeface="Times New Roman"/>
              <a:cs typeface="Times New Roman"/>
              <a:sym typeface="Times New Roman"/>
            </a:endParaRPr>
          </a:p>
          <a:p>
            <a:pPr marL="0" lvl="0" indent="0" algn="just" rtl="0">
              <a:spcBef>
                <a:spcPts val="1200"/>
              </a:spcBef>
              <a:spcAft>
                <a:spcPts val="0"/>
              </a:spcAft>
              <a:buClr>
                <a:srgbClr val="000000"/>
              </a:buClr>
              <a:buSzPts val="1400"/>
              <a:buFont typeface="Arial"/>
              <a:buNone/>
            </a:pPr>
            <a:r>
              <a:rPr lang="en" sz="1500" b="1">
                <a:solidFill>
                  <a:schemeClr val="dk2"/>
                </a:solidFill>
                <a:highlight>
                  <a:schemeClr val="lt1"/>
                </a:highlight>
                <a:latin typeface="Times New Roman"/>
                <a:ea typeface="Times New Roman"/>
                <a:cs typeface="Times New Roman"/>
                <a:sym typeface="Times New Roman"/>
              </a:rPr>
              <a:t>Best Case Analysis:</a:t>
            </a:r>
            <a:endParaRPr sz="1500" b="1">
              <a:solidFill>
                <a:schemeClr val="dk2"/>
              </a:solidFill>
              <a:highlight>
                <a:schemeClr val="lt1"/>
              </a:highlight>
              <a:latin typeface="Times New Roman"/>
              <a:ea typeface="Times New Roman"/>
              <a:cs typeface="Times New Roman"/>
              <a:sym typeface="Times New Roman"/>
            </a:endParaRPr>
          </a:p>
          <a:p>
            <a:pPr marL="0" lvl="0" indent="0" algn="just" rtl="0">
              <a:spcBef>
                <a:spcPts val="200"/>
              </a:spcBef>
              <a:spcAft>
                <a:spcPts val="0"/>
              </a:spcAft>
              <a:buClr>
                <a:srgbClr val="000000"/>
              </a:buClr>
              <a:buSzPts val="1400"/>
              <a:buFont typeface="Arial"/>
              <a:buNone/>
            </a:pPr>
            <a:r>
              <a:rPr lang="en" sz="1500">
                <a:solidFill>
                  <a:schemeClr val="dk2"/>
                </a:solidFill>
                <a:highlight>
                  <a:schemeClr val="lt1"/>
                </a:highlight>
                <a:latin typeface="Times New Roman"/>
                <a:ea typeface="Times New Roman"/>
                <a:cs typeface="Times New Roman"/>
                <a:sym typeface="Times New Roman"/>
              </a:rPr>
              <a:t>In the best case analysis, we calculate the lower bound of the execution time of an algorithm. It is necessary to know the case which causes the execution of the minimum number of operations. </a:t>
            </a:r>
            <a:r>
              <a:rPr lang="en" sz="1500" b="1">
                <a:solidFill>
                  <a:schemeClr val="dk2"/>
                </a:solidFill>
                <a:highlight>
                  <a:schemeClr val="lt1"/>
                </a:highlight>
                <a:latin typeface="Times New Roman"/>
                <a:ea typeface="Times New Roman"/>
                <a:cs typeface="Times New Roman"/>
                <a:sym typeface="Times New Roman"/>
              </a:rPr>
              <a:t>In the linear search problem, the best case occurs when x is present at the first location.</a:t>
            </a:r>
            <a:endParaRPr sz="1500" b="1">
              <a:solidFill>
                <a:schemeClr val="dk2"/>
              </a:solidFill>
              <a:highlight>
                <a:schemeClr val="lt1"/>
              </a:highlight>
              <a:latin typeface="Times New Roman"/>
              <a:ea typeface="Times New Roman"/>
              <a:cs typeface="Times New Roman"/>
              <a:sym typeface="Times New Roman"/>
            </a:endParaRPr>
          </a:p>
          <a:p>
            <a:pPr marL="0" lvl="0" indent="0" algn="just" rtl="0">
              <a:spcBef>
                <a:spcPts val="0"/>
              </a:spcBef>
              <a:spcAft>
                <a:spcPts val="0"/>
              </a:spcAft>
              <a:buClr>
                <a:srgbClr val="000000"/>
              </a:buClr>
              <a:buSzPts val="1400"/>
              <a:buFont typeface="Arial"/>
              <a:buNone/>
            </a:pPr>
            <a:endParaRPr sz="1500">
              <a:solidFill>
                <a:schemeClr val="dk2"/>
              </a:solidFill>
              <a:highlight>
                <a:schemeClr val="lt1"/>
              </a:highlight>
              <a:latin typeface="Times New Roman"/>
              <a:ea typeface="Times New Roman"/>
              <a:cs typeface="Times New Roman"/>
              <a:sym typeface="Times New Roman"/>
            </a:endParaRPr>
          </a:p>
          <a:p>
            <a:pPr marL="0" lvl="0" indent="0" algn="just" rtl="0">
              <a:spcBef>
                <a:spcPts val="0"/>
              </a:spcBef>
              <a:spcAft>
                <a:spcPts val="0"/>
              </a:spcAft>
              <a:buNone/>
            </a:pPr>
            <a:r>
              <a:rPr lang="en" sz="1500">
                <a:solidFill>
                  <a:schemeClr val="dk2"/>
                </a:solidFill>
                <a:highlight>
                  <a:schemeClr val="lt1"/>
                </a:highlight>
                <a:latin typeface="Times New Roman"/>
                <a:ea typeface="Times New Roman"/>
                <a:cs typeface="Times New Roman"/>
                <a:sym typeface="Times New Roman"/>
              </a:rPr>
              <a:t>The number of operations in the best case is constant. The best-case time complexity would therefore be Θ (1) Most of the time, we perform worst-case analysis to analyze algorithms. In the worst analysis, we guarantee an upper bound on the execution time of an algorithm which is good information.</a:t>
            </a:r>
            <a:endParaRPr sz="1900">
              <a:solidFill>
                <a:schemeClr val="dk2"/>
              </a:solidFill>
              <a:highlight>
                <a:schemeClr val="lt1"/>
              </a:highlight>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87"/>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990"/>
              <a:buNone/>
            </a:pPr>
            <a:r>
              <a:rPr lang="en" sz="3209">
                <a:latin typeface="Times New Roman"/>
                <a:ea typeface="Times New Roman"/>
                <a:cs typeface="Times New Roman"/>
                <a:sym typeface="Times New Roman"/>
              </a:rPr>
              <a:t>Best , Average, and Worst case Complexity</a:t>
            </a:r>
            <a:endParaRPr sz="3209">
              <a:latin typeface="Times New Roman"/>
              <a:ea typeface="Times New Roman"/>
              <a:cs typeface="Times New Roman"/>
              <a:sym typeface="Times New Roman"/>
            </a:endParaRPr>
          </a:p>
        </p:txBody>
      </p:sp>
      <p:sp>
        <p:nvSpPr>
          <p:cNvPr id="549" name="Google Shape;549;p87"/>
          <p:cNvSpPr txBox="1">
            <a:spLocks noGrp="1"/>
          </p:cNvSpPr>
          <p:nvPr>
            <p:ph type="body" idx="1"/>
          </p:nvPr>
        </p:nvSpPr>
        <p:spPr>
          <a:xfrm>
            <a:off x="471900" y="1919075"/>
            <a:ext cx="8222100" cy="3069000"/>
          </a:xfrm>
          <a:prstGeom prst="rect">
            <a:avLst/>
          </a:prstGeom>
        </p:spPr>
        <p:txBody>
          <a:bodyPr spcFirstLastPara="1" wrap="square" lIns="91425" tIns="91425" rIns="91425" bIns="91425" anchor="t" anchorCtr="0">
            <a:noAutofit/>
          </a:bodyPr>
          <a:lstStyle/>
          <a:p>
            <a:pPr marL="0" lvl="0" indent="0" algn="just" rtl="0">
              <a:spcBef>
                <a:spcPts val="1200"/>
              </a:spcBef>
              <a:spcAft>
                <a:spcPts val="0"/>
              </a:spcAft>
              <a:buClr>
                <a:srgbClr val="000000"/>
              </a:buClr>
              <a:buSzPts val="1400"/>
              <a:buFont typeface="Arial"/>
              <a:buNone/>
            </a:pPr>
            <a:r>
              <a:rPr lang="en" sz="1500" b="1">
                <a:solidFill>
                  <a:schemeClr val="dk2"/>
                </a:solidFill>
                <a:highlight>
                  <a:schemeClr val="lt1"/>
                </a:highlight>
                <a:latin typeface="Times New Roman"/>
                <a:ea typeface="Times New Roman"/>
                <a:cs typeface="Times New Roman"/>
                <a:sym typeface="Times New Roman"/>
              </a:rPr>
              <a:t>Average Case Analysis:</a:t>
            </a:r>
            <a:endParaRPr sz="1500" b="1">
              <a:solidFill>
                <a:schemeClr val="dk2"/>
              </a:solidFill>
              <a:highlight>
                <a:schemeClr val="lt1"/>
              </a:highlight>
              <a:latin typeface="Times New Roman"/>
              <a:ea typeface="Times New Roman"/>
              <a:cs typeface="Times New Roman"/>
              <a:sym typeface="Times New Roman"/>
            </a:endParaRPr>
          </a:p>
          <a:p>
            <a:pPr marL="0" lvl="0" indent="0" algn="just" rtl="0">
              <a:spcBef>
                <a:spcPts val="200"/>
              </a:spcBef>
              <a:spcAft>
                <a:spcPts val="0"/>
              </a:spcAft>
              <a:buNone/>
            </a:pPr>
            <a:r>
              <a:rPr lang="en" sz="1500">
                <a:solidFill>
                  <a:schemeClr val="dk2"/>
                </a:solidFill>
                <a:highlight>
                  <a:schemeClr val="lt1"/>
                </a:highlight>
                <a:latin typeface="Times New Roman"/>
                <a:ea typeface="Times New Roman"/>
                <a:cs typeface="Times New Roman"/>
                <a:sym typeface="Times New Roman"/>
              </a:rPr>
              <a:t>In the average case analysis, we take all possible inputs and calculate the computation time for all inputs. Add up all the calculated values ​​and divide the sum by the total number of entries.</a:t>
            </a:r>
            <a:endParaRPr sz="1500">
              <a:solidFill>
                <a:schemeClr val="dk2"/>
              </a:solidFill>
              <a:highlight>
                <a:schemeClr val="lt1"/>
              </a:highlight>
              <a:latin typeface="Times New Roman"/>
              <a:ea typeface="Times New Roman"/>
              <a:cs typeface="Times New Roman"/>
              <a:sym typeface="Times New Roman"/>
            </a:endParaRPr>
          </a:p>
          <a:p>
            <a:pPr marL="0" lvl="0" indent="0" algn="just" rtl="0">
              <a:spcBef>
                <a:spcPts val="1200"/>
              </a:spcBef>
              <a:spcAft>
                <a:spcPts val="0"/>
              </a:spcAft>
              <a:buClr>
                <a:srgbClr val="000000"/>
              </a:buClr>
              <a:buSzPts val="1400"/>
              <a:buFont typeface="Arial"/>
              <a:buNone/>
            </a:pPr>
            <a:r>
              <a:rPr lang="en" sz="1500" b="1">
                <a:solidFill>
                  <a:schemeClr val="dk2"/>
                </a:solidFill>
                <a:highlight>
                  <a:schemeClr val="lt1"/>
                </a:highlight>
                <a:latin typeface="Times New Roman"/>
                <a:ea typeface="Times New Roman"/>
                <a:cs typeface="Times New Roman"/>
                <a:sym typeface="Times New Roman"/>
              </a:rPr>
              <a:t>Worst Case Analysis:</a:t>
            </a:r>
            <a:endParaRPr sz="1500" b="1">
              <a:solidFill>
                <a:schemeClr val="dk2"/>
              </a:solidFill>
              <a:highlight>
                <a:schemeClr val="lt1"/>
              </a:highlight>
              <a:latin typeface="Times New Roman"/>
              <a:ea typeface="Times New Roman"/>
              <a:cs typeface="Times New Roman"/>
              <a:sym typeface="Times New Roman"/>
            </a:endParaRPr>
          </a:p>
          <a:p>
            <a:pPr marL="0" lvl="0" indent="0" algn="just" rtl="0">
              <a:spcBef>
                <a:spcPts val="200"/>
              </a:spcBef>
              <a:spcAft>
                <a:spcPts val="0"/>
              </a:spcAft>
              <a:buNone/>
            </a:pPr>
            <a:r>
              <a:rPr lang="en" sz="1500">
                <a:solidFill>
                  <a:schemeClr val="dk2"/>
                </a:solidFill>
                <a:highlight>
                  <a:schemeClr val="lt1"/>
                </a:highlight>
                <a:latin typeface="Times New Roman"/>
                <a:ea typeface="Times New Roman"/>
                <a:cs typeface="Times New Roman"/>
                <a:sym typeface="Times New Roman"/>
              </a:rPr>
              <a:t>In the worst-case analysis, we calculate the upper limit of the execution time of an algorithm. It is necessary to know the case which causes the execution of the maximum number of operations.</a:t>
            </a:r>
            <a:endParaRPr sz="1500">
              <a:solidFill>
                <a:schemeClr val="dk2"/>
              </a:solidFill>
              <a:highlight>
                <a:schemeClr val="lt1"/>
              </a:highlight>
              <a:latin typeface="Times New Roman"/>
              <a:ea typeface="Times New Roman"/>
              <a:cs typeface="Times New Roman"/>
              <a:sym typeface="Times New Roman"/>
            </a:endParaRPr>
          </a:p>
          <a:p>
            <a:pPr marL="0" lvl="0" indent="0" algn="just" rtl="0">
              <a:spcBef>
                <a:spcPts val="0"/>
              </a:spcBef>
              <a:spcAft>
                <a:spcPts val="0"/>
              </a:spcAft>
              <a:buNone/>
            </a:pPr>
            <a:r>
              <a:rPr lang="en" sz="1500" b="1">
                <a:solidFill>
                  <a:schemeClr val="dk2"/>
                </a:solidFill>
                <a:highlight>
                  <a:schemeClr val="lt1"/>
                </a:highlight>
                <a:latin typeface="Times New Roman"/>
                <a:ea typeface="Times New Roman"/>
                <a:cs typeface="Times New Roman"/>
                <a:sym typeface="Times New Roman"/>
              </a:rPr>
              <a:t>For linear search, the worst case occurs when the element to search for is not present in the array. When x is not present, the search () function compares it with all the elements of arr [] one by one. Therefore, the temporal complexity of the worst case of linear search would be Θ (n).</a:t>
            </a:r>
            <a:endParaRPr sz="1500" b="1">
              <a:solidFill>
                <a:schemeClr val="dk2"/>
              </a:solidFill>
              <a:highlight>
                <a:schemeClr val="lt1"/>
              </a:highlight>
              <a:latin typeface="Times New Roman"/>
              <a:ea typeface="Times New Roman"/>
              <a:cs typeface="Times New Roman"/>
              <a:sym typeface="Times New Roman"/>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88"/>
          <p:cNvSpPr txBox="1">
            <a:spLocks noGrp="1"/>
          </p:cNvSpPr>
          <p:nvPr>
            <p:ph type="title"/>
          </p:nvPr>
        </p:nvSpPr>
        <p:spPr>
          <a:xfrm>
            <a:off x="265500" y="1690375"/>
            <a:ext cx="4045200" cy="148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latin typeface="Times New Roman"/>
                <a:ea typeface="Times New Roman"/>
                <a:cs typeface="Times New Roman"/>
                <a:sym typeface="Times New Roman"/>
              </a:rPr>
              <a:t>How to calculate time complexity</a:t>
            </a:r>
            <a:endParaRPr sz="4500"/>
          </a:p>
        </p:txBody>
      </p:sp>
      <p:sp>
        <p:nvSpPr>
          <p:cNvPr id="555" name="Google Shape;555;p88"/>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sz="10000">
                <a:latin typeface="Times New Roman"/>
                <a:ea typeface="Times New Roman"/>
                <a:cs typeface="Times New Roman"/>
                <a:sym typeface="Times New Roman"/>
              </a:rPr>
              <a:t>?</a:t>
            </a:r>
            <a:endParaRPr sz="10000">
              <a:latin typeface="Times New Roman"/>
              <a:ea typeface="Times New Roman"/>
              <a:cs typeface="Times New Roman"/>
              <a:sym typeface="Times New Roman"/>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89"/>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Examples:</a:t>
            </a:r>
            <a:endParaRPr/>
          </a:p>
        </p:txBody>
      </p:sp>
      <p:sp>
        <p:nvSpPr>
          <p:cNvPr id="561" name="Google Shape;561;p89"/>
          <p:cNvSpPr txBox="1">
            <a:spLocks noGrp="1"/>
          </p:cNvSpPr>
          <p:nvPr>
            <p:ph type="body" idx="1"/>
          </p:nvPr>
        </p:nvSpPr>
        <p:spPr>
          <a:xfrm>
            <a:off x="460950" y="1919075"/>
            <a:ext cx="8222100" cy="322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Print (“Hello World”)--------------------------- O(1)</a:t>
            </a:r>
            <a:endParaRPr/>
          </a:p>
          <a:p>
            <a:pPr marL="0" lvl="0" indent="0" algn="l" rtl="0">
              <a:spcBef>
                <a:spcPts val="1600"/>
              </a:spcBef>
              <a:spcAft>
                <a:spcPts val="0"/>
              </a:spcAft>
              <a:buNone/>
            </a:pPr>
            <a:r>
              <a:rPr lang="en"/>
              <a:t>For Loop</a:t>
            </a:r>
            <a:endParaRPr/>
          </a:p>
          <a:p>
            <a:pPr marL="0" lvl="0" indent="0" algn="l" rtl="0">
              <a:spcBef>
                <a:spcPts val="0"/>
              </a:spcBef>
              <a:spcAft>
                <a:spcPts val="0"/>
              </a:spcAft>
              <a:buNone/>
            </a:pPr>
            <a:r>
              <a:rPr lang="en"/>
              <a:t>for (initialisation; conditional; inc/dec operation)</a:t>
            </a:r>
            <a:endParaRPr/>
          </a:p>
          <a:p>
            <a:pPr marL="0" lvl="0" indent="0" algn="l" rtl="0">
              <a:spcBef>
                <a:spcPts val="0"/>
              </a:spcBef>
              <a:spcAft>
                <a:spcPts val="0"/>
              </a:spcAft>
              <a:buNone/>
            </a:pPr>
            <a:endParaRPr/>
          </a:p>
          <a:p>
            <a:pPr marL="0" lvl="0" indent="0" algn="l" rtl="0">
              <a:spcBef>
                <a:spcPts val="1600"/>
              </a:spcBef>
              <a:spcAft>
                <a:spcPts val="0"/>
              </a:spcAft>
              <a:buNone/>
            </a:pPr>
            <a:r>
              <a:rPr lang="en"/>
              <a:t>for(i=1; i&lt;=n; i++)					i=1		1&lt;=5	True 	Hello World</a:t>
            </a:r>
            <a:endParaRPr/>
          </a:p>
          <a:p>
            <a:pPr marL="0" lvl="0" indent="0" algn="l" rtl="0">
              <a:spcBef>
                <a:spcPts val="0"/>
              </a:spcBef>
              <a:spcAft>
                <a:spcPts val="0"/>
              </a:spcAft>
              <a:buNone/>
            </a:pPr>
            <a:r>
              <a:rPr lang="en"/>
              <a:t>{ 								i=2		2&lt;=5	True		Hello World</a:t>
            </a:r>
            <a:endParaRPr/>
          </a:p>
          <a:p>
            <a:pPr marL="0" lvl="0" indent="0" algn="l" rtl="0">
              <a:spcBef>
                <a:spcPts val="0"/>
              </a:spcBef>
              <a:spcAft>
                <a:spcPts val="0"/>
              </a:spcAft>
              <a:buNone/>
            </a:pPr>
            <a:r>
              <a:rPr lang="en"/>
              <a:t>   print (“Hello World”)				i=3		3&lt;=5	True		Hello World</a:t>
            </a:r>
            <a:endParaRPr/>
          </a:p>
          <a:p>
            <a:pPr marL="0" lvl="0" indent="0" algn="l" rtl="0">
              <a:spcBef>
                <a:spcPts val="0"/>
              </a:spcBef>
              <a:spcAft>
                <a:spcPts val="0"/>
              </a:spcAft>
              <a:buNone/>
            </a:pPr>
            <a:r>
              <a:rPr lang="en"/>
              <a:t>}								i=4		4&lt;=5	True		Hello World</a:t>
            </a:r>
            <a:endParaRPr/>
          </a:p>
          <a:p>
            <a:pPr marL="0" lvl="0" indent="0" algn="l" rtl="0">
              <a:spcBef>
                <a:spcPts val="0"/>
              </a:spcBef>
              <a:spcAft>
                <a:spcPts val="0"/>
              </a:spcAft>
              <a:buNone/>
            </a:pPr>
            <a:r>
              <a:rPr lang="en"/>
              <a:t>O(n)								i=5		5&lt;=5	True		Hello World</a:t>
            </a:r>
            <a:endParaRPr/>
          </a:p>
          <a:p>
            <a:pPr marL="0" lvl="0" indent="0" algn="l" rtl="0">
              <a:spcBef>
                <a:spcPts val="0"/>
              </a:spcBef>
              <a:spcAft>
                <a:spcPts val="0"/>
              </a:spcAft>
              <a:buNone/>
            </a:pPr>
            <a:r>
              <a:rPr lang="en"/>
              <a:t>								i=6		6&lt;=5	Flase</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9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567" name="Google Shape;567;p90"/>
          <p:cNvSpPr txBox="1">
            <a:spLocks noGrp="1"/>
          </p:cNvSpPr>
          <p:nvPr>
            <p:ph type="body" idx="1"/>
          </p:nvPr>
        </p:nvSpPr>
        <p:spPr>
          <a:xfrm>
            <a:off x="471900" y="1919075"/>
            <a:ext cx="8222100" cy="29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for(i=n; i&gt;0; i--)			O(n)			t(n) = n^2 + 2n + 3   O(n^2)</a:t>
            </a:r>
            <a:endParaRPr/>
          </a:p>
          <a:p>
            <a:pPr marL="0" lvl="0" indent="0" algn="l" rtl="0">
              <a:spcBef>
                <a:spcPts val="0"/>
              </a:spcBef>
              <a:spcAft>
                <a:spcPts val="0"/>
              </a:spcAft>
              <a:buNone/>
            </a:pPr>
            <a:r>
              <a:rPr lang="en"/>
              <a:t>{ </a:t>
            </a:r>
            <a:endParaRPr/>
          </a:p>
          <a:p>
            <a:pPr marL="0" lvl="0" indent="457200" algn="l" rtl="0">
              <a:spcBef>
                <a:spcPts val="0"/>
              </a:spcBef>
              <a:spcAft>
                <a:spcPts val="0"/>
              </a:spcAft>
              <a:buNone/>
            </a:pPr>
            <a:r>
              <a:rPr lang="en"/>
              <a:t>statement;</a:t>
            </a:r>
            <a:endParaRPr/>
          </a:p>
          <a:p>
            <a:pPr marL="0" lvl="0" indent="0" algn="l" rtl="0">
              <a:spcBef>
                <a:spcPts val="0"/>
              </a:spcBef>
              <a:spcAft>
                <a:spcPts val="0"/>
              </a:spcAft>
              <a:buNone/>
            </a:pP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for(i= 1; i&lt;n; i=i+2)			O(n)			i= 1, 3, 5, 7, 9…..n</a:t>
            </a:r>
            <a:endParaRPr/>
          </a:p>
          <a:p>
            <a:pPr marL="0" lvl="0" indent="0" algn="l" rtl="0">
              <a:spcBef>
                <a:spcPts val="0"/>
              </a:spcBef>
              <a:spcAft>
                <a:spcPts val="0"/>
              </a:spcAft>
              <a:buNone/>
            </a:pPr>
            <a:r>
              <a:rPr lang="en"/>
              <a:t>{ </a:t>
            </a:r>
            <a:endParaRPr/>
          </a:p>
          <a:p>
            <a:pPr marL="0" lvl="0" indent="457200" algn="l" rtl="0">
              <a:spcBef>
                <a:spcPts val="0"/>
              </a:spcBef>
              <a:spcAft>
                <a:spcPts val="0"/>
              </a:spcAft>
              <a:buNone/>
            </a:pPr>
            <a:r>
              <a:rPr lang="en"/>
              <a:t>statement;.......................n/2</a:t>
            </a:r>
            <a:endParaRPr/>
          </a:p>
          <a:p>
            <a:pPr marL="0" lvl="0" indent="0" algn="l" rtl="0">
              <a:spcBef>
                <a:spcPts val="0"/>
              </a:spcBef>
              <a:spcAft>
                <a:spcPts val="0"/>
              </a:spcAft>
              <a:buNone/>
            </a:pPr>
            <a:r>
              <a:rPr lang="en"/>
              <a:t>}</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9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573" name="Google Shape;573;p91"/>
          <p:cNvSpPr txBox="1">
            <a:spLocks noGrp="1"/>
          </p:cNvSpPr>
          <p:nvPr>
            <p:ph type="body" idx="1"/>
          </p:nvPr>
        </p:nvSpPr>
        <p:spPr>
          <a:xfrm>
            <a:off x="471900" y="1919075"/>
            <a:ext cx="8222100" cy="309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for(i= 1; i&lt;n; i=i*2)			</a:t>
            </a:r>
            <a:r>
              <a:rPr lang="en" i="1"/>
              <a:t>O(log (base2) n )</a:t>
            </a:r>
            <a:r>
              <a:rPr lang="en"/>
              <a:t>			i= 1, 2, 4, 8, 16…..</a:t>
            </a:r>
            <a:endParaRPr/>
          </a:p>
          <a:p>
            <a:pPr marL="0" lvl="0" indent="0" algn="l" rtl="0">
              <a:spcBef>
                <a:spcPts val="0"/>
              </a:spcBef>
              <a:spcAft>
                <a:spcPts val="0"/>
              </a:spcAft>
              <a:buNone/>
            </a:pPr>
            <a:r>
              <a:rPr lang="en"/>
              <a:t>{ 									i= 2^0, 2^1, 2^2, 2^3…..2^k </a:t>
            </a:r>
            <a:endParaRPr/>
          </a:p>
          <a:p>
            <a:pPr marL="0" lvl="0" indent="457200" algn="l" rtl="0">
              <a:spcBef>
                <a:spcPts val="0"/>
              </a:spcBef>
              <a:spcAft>
                <a:spcPts val="0"/>
              </a:spcAft>
              <a:buNone/>
            </a:pPr>
            <a:r>
              <a:rPr lang="en"/>
              <a:t>Statement;------------------k times</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Assuming						log (base 2) 8 = 3</a:t>
            </a:r>
            <a:endParaRPr/>
          </a:p>
          <a:p>
            <a:pPr marL="0" lvl="0" indent="0" algn="l" rtl="0">
              <a:spcBef>
                <a:spcPts val="0"/>
              </a:spcBef>
              <a:spcAft>
                <a:spcPts val="0"/>
              </a:spcAft>
              <a:buNone/>
            </a:pPr>
            <a:r>
              <a:rPr lang="en"/>
              <a:t>i&gt;=n		2^k&gt;=n					log (base 2) 2^3</a:t>
            </a:r>
            <a:endParaRPr/>
          </a:p>
          <a:p>
            <a:pPr marL="0" lvl="0" indent="0" algn="l" rtl="0">
              <a:spcBef>
                <a:spcPts val="0"/>
              </a:spcBef>
              <a:spcAft>
                <a:spcPts val="0"/>
              </a:spcAft>
              <a:buNone/>
            </a:pPr>
            <a:r>
              <a:rPr lang="en"/>
              <a:t>2^k = n							3 log (base 2) 2</a:t>
            </a:r>
            <a:endParaRPr/>
          </a:p>
          <a:p>
            <a:pPr marL="0" lvl="0" indent="0" algn="l" rtl="0">
              <a:spcBef>
                <a:spcPts val="0"/>
              </a:spcBef>
              <a:spcAft>
                <a:spcPts val="0"/>
              </a:spcAft>
              <a:buNone/>
            </a:pPr>
            <a:r>
              <a:rPr lang="en"/>
              <a:t>log 2^k = log n					3 *1 = 3</a:t>
            </a:r>
            <a:endParaRPr/>
          </a:p>
          <a:p>
            <a:pPr marL="0" lvl="0" indent="0" algn="l" rtl="0">
              <a:spcBef>
                <a:spcPts val="0"/>
              </a:spcBef>
              <a:spcAft>
                <a:spcPts val="0"/>
              </a:spcAft>
              <a:buNone/>
            </a:pPr>
            <a:r>
              <a:rPr lang="en"/>
              <a:t>K = log(base2) n</a:t>
            </a:r>
            <a:endParaRPr/>
          </a:p>
          <a:p>
            <a:pPr marL="0" lvl="0" indent="0" algn="l" rtl="0">
              <a:spcBef>
                <a:spcPts val="0"/>
              </a:spcBef>
              <a:spcAft>
                <a:spcPts val="160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Cont.</a:t>
            </a:r>
            <a:endParaRPr>
              <a:latin typeface="Times New Roman"/>
              <a:ea typeface="Times New Roman"/>
              <a:cs typeface="Times New Roman"/>
              <a:sym typeface="Times New Roman"/>
            </a:endParaRPr>
          </a:p>
        </p:txBody>
      </p:sp>
      <p:sp>
        <p:nvSpPr>
          <p:cNvPr id="113" name="Google Shape;113;p20"/>
          <p:cNvSpPr txBox="1">
            <a:spLocks noGrp="1"/>
          </p:cNvSpPr>
          <p:nvPr>
            <p:ph type="body" idx="1"/>
          </p:nvPr>
        </p:nvSpPr>
        <p:spPr>
          <a:xfrm>
            <a:off x="471900" y="1919075"/>
            <a:ext cx="3999900" cy="10914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chemeClr val="dk2"/>
              </a:buClr>
              <a:buSzPts val="1600"/>
              <a:buFont typeface="Times New Roman"/>
              <a:buChar char="●"/>
            </a:pPr>
            <a:r>
              <a:rPr lang="en" sz="1600">
                <a:solidFill>
                  <a:schemeClr val="dk2"/>
                </a:solidFill>
                <a:latin typeface="Times New Roman"/>
                <a:ea typeface="Times New Roman"/>
                <a:cs typeface="Times New Roman"/>
                <a:sym typeface="Times New Roman"/>
              </a:rPr>
              <a:t>A computer is a </a:t>
            </a:r>
            <a:r>
              <a:rPr lang="en" sz="1600" b="1">
                <a:solidFill>
                  <a:schemeClr val="dk2"/>
                </a:solidFill>
                <a:latin typeface="Times New Roman"/>
                <a:ea typeface="Times New Roman"/>
                <a:cs typeface="Times New Roman"/>
                <a:sym typeface="Times New Roman"/>
              </a:rPr>
              <a:t>dumb </a:t>
            </a:r>
            <a:r>
              <a:rPr lang="en" sz="1600">
                <a:solidFill>
                  <a:schemeClr val="dk2"/>
                </a:solidFill>
                <a:latin typeface="Times New Roman"/>
                <a:ea typeface="Times New Roman"/>
                <a:cs typeface="Times New Roman"/>
                <a:sym typeface="Times New Roman"/>
              </a:rPr>
              <a:t>machine.</a:t>
            </a:r>
            <a:endParaRPr sz="1600">
              <a:solidFill>
                <a:schemeClr val="dk2"/>
              </a:solidFill>
              <a:latin typeface="Times New Roman"/>
              <a:ea typeface="Times New Roman"/>
              <a:cs typeface="Times New Roman"/>
              <a:sym typeface="Times New Roman"/>
            </a:endParaRPr>
          </a:p>
          <a:p>
            <a:pPr marL="457200" marR="5080" lvl="0" indent="-330200" algn="l" rtl="0">
              <a:lnSpc>
                <a:spcPct val="100000"/>
              </a:lnSpc>
              <a:spcBef>
                <a:spcPts val="0"/>
              </a:spcBef>
              <a:spcAft>
                <a:spcPts val="0"/>
              </a:spcAft>
              <a:buClr>
                <a:schemeClr val="dk2"/>
              </a:buClr>
              <a:buSzPts val="1600"/>
              <a:buFont typeface="Times New Roman"/>
              <a:buChar char="●"/>
            </a:pPr>
            <a:r>
              <a:rPr lang="en" sz="1600">
                <a:solidFill>
                  <a:schemeClr val="dk2"/>
                </a:solidFill>
                <a:latin typeface="Times New Roman"/>
                <a:ea typeface="Times New Roman"/>
                <a:cs typeface="Times New Roman"/>
                <a:sym typeface="Times New Roman"/>
              </a:rPr>
              <a:t>A computer cannot do anything alone.</a:t>
            </a:r>
            <a:endParaRPr sz="1600">
              <a:solidFill>
                <a:schemeClr val="dk2"/>
              </a:solidFill>
              <a:latin typeface="Times New Roman"/>
              <a:ea typeface="Times New Roman"/>
              <a:cs typeface="Times New Roman"/>
              <a:sym typeface="Times New Roman"/>
            </a:endParaRPr>
          </a:p>
        </p:txBody>
      </p:sp>
      <p:sp>
        <p:nvSpPr>
          <p:cNvPr id="114" name="Google Shape;114;p20"/>
          <p:cNvSpPr txBox="1">
            <a:spLocks noGrp="1"/>
          </p:cNvSpPr>
          <p:nvPr>
            <p:ph type="body" idx="2"/>
          </p:nvPr>
        </p:nvSpPr>
        <p:spPr>
          <a:xfrm>
            <a:off x="4694250" y="1919075"/>
            <a:ext cx="3999900" cy="958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500">
                <a:solidFill>
                  <a:schemeClr val="dk2"/>
                </a:solidFill>
                <a:latin typeface="Times New Roman"/>
                <a:ea typeface="Times New Roman"/>
                <a:cs typeface="Times New Roman"/>
                <a:sym typeface="Times New Roman"/>
              </a:rPr>
              <a:t>Que: What are the types of Softwares?</a:t>
            </a:r>
            <a:endParaRPr sz="1500">
              <a:solidFill>
                <a:schemeClr val="dk2"/>
              </a:solidFill>
              <a:latin typeface="Times New Roman"/>
              <a:ea typeface="Times New Roman"/>
              <a:cs typeface="Times New Roman"/>
              <a:sym typeface="Times New Roman"/>
            </a:endParaRPr>
          </a:p>
        </p:txBody>
      </p:sp>
      <p:sp>
        <p:nvSpPr>
          <p:cNvPr id="115" name="Google Shape;115;p20"/>
          <p:cNvSpPr txBox="1">
            <a:spLocks noGrp="1"/>
          </p:cNvSpPr>
          <p:nvPr>
            <p:ph type="body" idx="2"/>
          </p:nvPr>
        </p:nvSpPr>
        <p:spPr>
          <a:xfrm>
            <a:off x="4770450" y="2909675"/>
            <a:ext cx="3999900" cy="1719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500">
                <a:solidFill>
                  <a:schemeClr val="dk2"/>
                </a:solidFill>
                <a:latin typeface="Times New Roman"/>
                <a:ea typeface="Times New Roman"/>
                <a:cs typeface="Times New Roman"/>
                <a:sym typeface="Times New Roman"/>
              </a:rPr>
              <a:t>Ans: </a:t>
            </a:r>
            <a:endParaRPr sz="1500">
              <a:solidFill>
                <a:schemeClr val="dk2"/>
              </a:solidFill>
              <a:latin typeface="Times New Roman"/>
              <a:ea typeface="Times New Roman"/>
              <a:cs typeface="Times New Roman"/>
              <a:sym typeface="Times New Roman"/>
            </a:endParaRPr>
          </a:p>
          <a:p>
            <a:pPr marL="457200" lvl="0" indent="-323850" algn="l" rtl="0">
              <a:lnSpc>
                <a:spcPct val="100000"/>
              </a:lnSpc>
              <a:spcBef>
                <a:spcPts val="0"/>
              </a:spcBef>
              <a:spcAft>
                <a:spcPts val="0"/>
              </a:spcAft>
              <a:buClr>
                <a:schemeClr val="dk2"/>
              </a:buClr>
              <a:buSzPts val="1500"/>
              <a:buFont typeface="Times New Roman"/>
              <a:buChar char="●"/>
            </a:pPr>
            <a:r>
              <a:rPr lang="en" sz="1500">
                <a:solidFill>
                  <a:schemeClr val="dk2"/>
                </a:solidFill>
                <a:latin typeface="Times New Roman"/>
                <a:ea typeface="Times New Roman"/>
                <a:cs typeface="Times New Roman"/>
                <a:sym typeface="Times New Roman"/>
              </a:rPr>
              <a:t>System Software</a:t>
            </a:r>
            <a:endParaRPr sz="1500">
              <a:solidFill>
                <a:schemeClr val="dk2"/>
              </a:solidFill>
              <a:latin typeface="Times New Roman"/>
              <a:ea typeface="Times New Roman"/>
              <a:cs typeface="Times New Roman"/>
              <a:sym typeface="Times New Roman"/>
            </a:endParaRPr>
          </a:p>
          <a:p>
            <a:pPr marL="457200" lvl="0" indent="-323850" algn="l" rtl="0">
              <a:lnSpc>
                <a:spcPct val="100000"/>
              </a:lnSpc>
              <a:spcBef>
                <a:spcPts val="0"/>
              </a:spcBef>
              <a:spcAft>
                <a:spcPts val="0"/>
              </a:spcAft>
              <a:buClr>
                <a:schemeClr val="dk2"/>
              </a:buClr>
              <a:buSzPts val="1500"/>
              <a:buFont typeface="Times New Roman"/>
              <a:buChar char="●"/>
            </a:pPr>
            <a:r>
              <a:rPr lang="en" sz="1500">
                <a:solidFill>
                  <a:schemeClr val="dk2"/>
                </a:solidFill>
                <a:latin typeface="Times New Roman"/>
                <a:ea typeface="Times New Roman"/>
                <a:cs typeface="Times New Roman"/>
                <a:sym typeface="Times New Roman"/>
              </a:rPr>
              <a:t>Application Software</a:t>
            </a:r>
            <a:endParaRPr sz="1500">
              <a:solidFill>
                <a:schemeClr val="dk2"/>
              </a:solidFill>
              <a:latin typeface="Times New Roman"/>
              <a:ea typeface="Times New Roman"/>
              <a:cs typeface="Times New Roman"/>
              <a:sym typeface="Times New Roman"/>
            </a:endParaRPr>
          </a:p>
        </p:txBody>
      </p:sp>
      <p:sp>
        <p:nvSpPr>
          <p:cNvPr id="116" name="Google Shape;116;p20"/>
          <p:cNvSpPr txBox="1">
            <a:spLocks noGrp="1"/>
          </p:cNvSpPr>
          <p:nvPr>
            <p:ph type="body" idx="1"/>
          </p:nvPr>
        </p:nvSpPr>
        <p:spPr>
          <a:xfrm>
            <a:off x="471900" y="3062075"/>
            <a:ext cx="3999900" cy="1091400"/>
          </a:xfrm>
          <a:prstGeom prst="rect">
            <a:avLst/>
          </a:prstGeom>
        </p:spPr>
        <p:txBody>
          <a:bodyPr spcFirstLastPara="1" wrap="square" lIns="91425" tIns="91425" rIns="91425" bIns="91425" anchor="t" anchorCtr="0">
            <a:noAutofit/>
          </a:bodyPr>
          <a:lstStyle/>
          <a:p>
            <a:pPr marL="457200" lvl="0" indent="0" algn="l" rtl="0">
              <a:lnSpc>
                <a:spcPct val="100000"/>
              </a:lnSpc>
              <a:spcBef>
                <a:spcPts val="0"/>
              </a:spcBef>
              <a:spcAft>
                <a:spcPts val="0"/>
              </a:spcAft>
              <a:buNone/>
            </a:pPr>
            <a:r>
              <a:rPr lang="en" sz="1600">
                <a:solidFill>
                  <a:schemeClr val="dk2"/>
                </a:solidFill>
                <a:latin typeface="Times New Roman"/>
                <a:ea typeface="Times New Roman"/>
                <a:cs typeface="Times New Roman"/>
                <a:sym typeface="Times New Roman"/>
              </a:rPr>
              <a:t>Ques: How Computer Works?</a:t>
            </a:r>
            <a:endParaRPr sz="1600">
              <a:solidFill>
                <a:schemeClr val="dk2"/>
              </a:solidFill>
              <a:latin typeface="Times New Roman"/>
              <a:ea typeface="Times New Roman"/>
              <a:cs typeface="Times New Roman"/>
              <a:sym typeface="Times New Roman"/>
            </a:endParaRPr>
          </a:p>
          <a:p>
            <a:pPr marL="457200" marR="5080" lvl="0" indent="0" algn="l" rtl="0">
              <a:lnSpc>
                <a:spcPct val="100000"/>
              </a:lnSpc>
              <a:spcBef>
                <a:spcPts val="770"/>
              </a:spcBef>
              <a:spcAft>
                <a:spcPts val="0"/>
              </a:spcAft>
              <a:buNone/>
            </a:pPr>
            <a:r>
              <a:rPr lang="en" sz="1600">
                <a:solidFill>
                  <a:schemeClr val="dk2"/>
                </a:solidFill>
                <a:latin typeface="Times New Roman"/>
                <a:ea typeface="Times New Roman"/>
                <a:cs typeface="Times New Roman"/>
                <a:sym typeface="Times New Roman"/>
              </a:rPr>
              <a:t>Ans: It need some softwares.</a:t>
            </a:r>
            <a:endParaRPr sz="1600">
              <a:solidFill>
                <a:schemeClr val="dk2"/>
              </a:solidFill>
              <a:latin typeface="Times New Roman"/>
              <a:ea typeface="Times New Roman"/>
              <a:cs typeface="Times New Roman"/>
              <a:sym typeface="Times New Roman"/>
            </a:endParaRP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70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4"/>
                                        </p:tgtEl>
                                        <p:attrNameLst>
                                          <p:attrName>style.visibility</p:attrName>
                                        </p:attrNameLst>
                                      </p:cBhvr>
                                      <p:to>
                                        <p:strVal val="visible"/>
                                      </p:to>
                                    </p:set>
                                    <p:animEffect transition="in" filter="fade">
                                      <p:cBhvr>
                                        <p:cTn id="12" dur="1000"/>
                                        <p:tgtEl>
                                          <p:spTgt spid="1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5"/>
                                        </p:tgtEl>
                                        <p:attrNameLst>
                                          <p:attrName>style.visibility</p:attrName>
                                        </p:attrNameLst>
                                      </p:cBhvr>
                                      <p:to>
                                        <p:strVal val="visible"/>
                                      </p:to>
                                    </p:set>
                                    <p:animEffect transition="in" filter="fade">
                                      <p:cBhvr>
                                        <p:cTn id="17" dur="10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92"/>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Try to Solve</a:t>
            </a:r>
            <a:endParaRPr/>
          </a:p>
        </p:txBody>
      </p:sp>
      <p:sp>
        <p:nvSpPr>
          <p:cNvPr id="579" name="Google Shape;579;p92"/>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sz="1800"/>
              <a:t>for(i= n; i&gt;1; i=i/2)	</a:t>
            </a:r>
            <a:endParaRPr sz="1800"/>
          </a:p>
          <a:p>
            <a:pPr marL="0" lvl="0" indent="457200" algn="l" rtl="0">
              <a:spcBef>
                <a:spcPts val="0"/>
              </a:spcBef>
              <a:spcAft>
                <a:spcPts val="0"/>
              </a:spcAft>
              <a:buNone/>
            </a:pPr>
            <a:r>
              <a:rPr lang="en" sz="1800"/>
              <a:t>{</a:t>
            </a:r>
            <a:endParaRPr sz="1800"/>
          </a:p>
          <a:p>
            <a:pPr marL="0" lvl="0" indent="0" algn="l" rtl="0">
              <a:spcBef>
                <a:spcPts val="0"/>
              </a:spcBef>
              <a:spcAft>
                <a:spcPts val="0"/>
              </a:spcAft>
              <a:buNone/>
            </a:pPr>
            <a:r>
              <a:rPr lang="en" sz="1800"/>
              <a:t> 	Statement;</a:t>
            </a:r>
            <a:endParaRPr sz="1800"/>
          </a:p>
          <a:p>
            <a:pPr marL="0" lvl="0" indent="457200" algn="l" rtl="0">
              <a:spcBef>
                <a:spcPts val="0"/>
              </a:spcBef>
              <a:spcAft>
                <a:spcPts val="0"/>
              </a:spcAft>
              <a:buNone/>
            </a:pPr>
            <a:r>
              <a:rPr lang="en" sz="1800"/>
              <a:t>}</a:t>
            </a:r>
            <a:endParaRPr sz="1800"/>
          </a:p>
          <a:p>
            <a:pPr marL="457200" lvl="0" indent="-342900" algn="l" rtl="0">
              <a:spcBef>
                <a:spcPts val="0"/>
              </a:spcBef>
              <a:spcAft>
                <a:spcPts val="0"/>
              </a:spcAft>
              <a:buSzPts val="1800"/>
              <a:buAutoNum type="arabicPeriod"/>
            </a:pPr>
            <a:r>
              <a:rPr lang="en" sz="1800"/>
              <a:t>for(i= 0; i*i&lt;n; i++)	</a:t>
            </a:r>
            <a:endParaRPr sz="1800"/>
          </a:p>
          <a:p>
            <a:pPr marL="0" lvl="0" indent="457200" algn="l" rtl="0">
              <a:spcBef>
                <a:spcPts val="0"/>
              </a:spcBef>
              <a:spcAft>
                <a:spcPts val="0"/>
              </a:spcAft>
              <a:buNone/>
            </a:pPr>
            <a:r>
              <a:rPr lang="en" sz="1800"/>
              <a:t>{</a:t>
            </a:r>
            <a:endParaRPr sz="1800"/>
          </a:p>
          <a:p>
            <a:pPr marL="0" lvl="0" indent="0" algn="l" rtl="0">
              <a:spcBef>
                <a:spcPts val="0"/>
              </a:spcBef>
              <a:spcAft>
                <a:spcPts val="0"/>
              </a:spcAft>
              <a:buNone/>
            </a:pPr>
            <a:r>
              <a:rPr lang="en" sz="1800"/>
              <a:t> 	Statement;</a:t>
            </a:r>
            <a:endParaRPr sz="1800"/>
          </a:p>
          <a:p>
            <a:pPr marL="0" lvl="0" indent="457200" algn="l" rtl="0">
              <a:spcBef>
                <a:spcPts val="0"/>
              </a:spcBef>
              <a:spcAft>
                <a:spcPts val="0"/>
              </a:spcAft>
              <a:buNone/>
            </a:pPr>
            <a:r>
              <a:rPr lang="en" sz="1800"/>
              <a:t>}</a:t>
            </a:r>
            <a:endParaRPr sz="1800"/>
          </a:p>
        </p:txBody>
      </p:sp>
      <p:sp>
        <p:nvSpPr>
          <p:cNvPr id="580" name="Google Shape;580;p92"/>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3. for(i= 1; i&lt;n; i++)	</a:t>
            </a:r>
            <a:endParaRPr sz="1800"/>
          </a:p>
          <a:p>
            <a:pPr marL="0" lvl="0" indent="457200" algn="l" rtl="0">
              <a:spcBef>
                <a:spcPts val="0"/>
              </a:spcBef>
              <a:spcAft>
                <a:spcPts val="0"/>
              </a:spcAft>
              <a:buNone/>
            </a:pPr>
            <a:r>
              <a:rPr lang="en" sz="1800"/>
              <a:t>{</a:t>
            </a:r>
            <a:endParaRPr sz="1800"/>
          </a:p>
          <a:p>
            <a:pPr marL="0" lvl="0" indent="0" algn="l" rtl="0">
              <a:spcBef>
                <a:spcPts val="0"/>
              </a:spcBef>
              <a:spcAft>
                <a:spcPts val="0"/>
              </a:spcAft>
              <a:buNone/>
            </a:pPr>
            <a:r>
              <a:rPr lang="en" sz="1800"/>
              <a:t> 	Statement;</a:t>
            </a:r>
            <a:endParaRPr sz="1800"/>
          </a:p>
          <a:p>
            <a:pPr marL="0" lvl="0" indent="457200" algn="l" rtl="0">
              <a:spcBef>
                <a:spcPts val="0"/>
              </a:spcBef>
              <a:spcAft>
                <a:spcPts val="0"/>
              </a:spcAft>
              <a:buNone/>
            </a:pPr>
            <a:r>
              <a:rPr lang="en" sz="1800"/>
              <a:t>}</a:t>
            </a:r>
            <a:endParaRPr sz="1800"/>
          </a:p>
          <a:p>
            <a:pPr marL="0" lvl="0" indent="457200" algn="l" rtl="0">
              <a:spcBef>
                <a:spcPts val="0"/>
              </a:spcBef>
              <a:spcAft>
                <a:spcPts val="0"/>
              </a:spcAft>
              <a:buNone/>
            </a:pPr>
            <a:r>
              <a:rPr lang="en" sz="1800"/>
              <a:t>for(j= 1; j&lt;n; j++)	</a:t>
            </a:r>
            <a:endParaRPr sz="1800"/>
          </a:p>
          <a:p>
            <a:pPr marL="0" lvl="0" indent="457200" algn="l" rtl="0">
              <a:spcBef>
                <a:spcPts val="0"/>
              </a:spcBef>
              <a:spcAft>
                <a:spcPts val="0"/>
              </a:spcAft>
              <a:buNone/>
            </a:pPr>
            <a:r>
              <a:rPr lang="en" sz="1800"/>
              <a:t>{</a:t>
            </a:r>
            <a:endParaRPr sz="1800"/>
          </a:p>
          <a:p>
            <a:pPr marL="0" lvl="0" indent="0" algn="l" rtl="0">
              <a:spcBef>
                <a:spcPts val="0"/>
              </a:spcBef>
              <a:spcAft>
                <a:spcPts val="0"/>
              </a:spcAft>
              <a:buNone/>
            </a:pPr>
            <a:r>
              <a:rPr lang="en" sz="1800"/>
              <a:t> 	Statement;</a:t>
            </a:r>
            <a:endParaRPr sz="1800"/>
          </a:p>
          <a:p>
            <a:pPr marL="0" lvl="0" indent="457200" algn="l" rtl="0">
              <a:spcBef>
                <a:spcPts val="0"/>
              </a:spcBef>
              <a:spcAft>
                <a:spcPts val="0"/>
              </a:spcAft>
              <a:buNone/>
            </a:pPr>
            <a:r>
              <a:rPr lang="en" sz="1800"/>
              <a:t>}</a:t>
            </a:r>
            <a:endParaRPr sz="180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9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586" name="Google Shape;586;p93"/>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a:t>for(i= n; i&gt;1; i=i/2)	 	O(log(base 2)n)	i= n, n/2, n/4….n/2^k</a:t>
            </a:r>
            <a:endParaRPr/>
          </a:p>
          <a:p>
            <a:pPr marL="0" lvl="0" indent="457200" algn="l" rtl="0">
              <a:spcBef>
                <a:spcPts val="0"/>
              </a:spcBef>
              <a:spcAft>
                <a:spcPts val="0"/>
              </a:spcAft>
              <a:buNone/>
            </a:pPr>
            <a:r>
              <a:rPr lang="en"/>
              <a:t>{									i= n, n/2^1, n/2^2, n/2^3...n/2^k</a:t>
            </a:r>
            <a:endParaRPr/>
          </a:p>
          <a:p>
            <a:pPr marL="0" lvl="0" indent="0" algn="l" rtl="0">
              <a:spcBef>
                <a:spcPts val="0"/>
              </a:spcBef>
              <a:spcAft>
                <a:spcPts val="0"/>
              </a:spcAft>
              <a:buNone/>
            </a:pPr>
            <a:r>
              <a:rPr lang="en"/>
              <a:t> 	Statement;.....k times </a:t>
            </a:r>
            <a:endParaRPr/>
          </a:p>
          <a:p>
            <a:pPr marL="0" lvl="0" indent="457200" algn="l" rtl="0">
              <a:spcBef>
                <a:spcPts val="0"/>
              </a:spcBef>
              <a:spcAft>
                <a:spcPts val="0"/>
              </a:spcAft>
              <a:buNone/>
            </a:pPr>
            <a:r>
              <a:rPr lang="en"/>
              <a:t>}</a:t>
            </a:r>
            <a:endParaRPr/>
          </a:p>
          <a:p>
            <a:pPr marL="0" lvl="0" indent="457200" algn="l" rtl="0">
              <a:spcBef>
                <a:spcPts val="0"/>
              </a:spcBef>
              <a:spcAft>
                <a:spcPts val="0"/>
              </a:spcAft>
              <a:buNone/>
            </a:pPr>
            <a:r>
              <a:rPr lang="en"/>
              <a:t>n/2^k =1								i =20          1</a:t>
            </a:r>
            <a:endParaRPr/>
          </a:p>
          <a:p>
            <a:pPr marL="0" lvl="0" indent="457200" algn="l" rtl="0">
              <a:spcBef>
                <a:spcPts val="0"/>
              </a:spcBef>
              <a:spcAft>
                <a:spcPts val="0"/>
              </a:spcAft>
              <a:buNone/>
            </a:pPr>
            <a:r>
              <a:rPr lang="en"/>
              <a:t>n= 2^k								i=10			2</a:t>
            </a:r>
            <a:endParaRPr/>
          </a:p>
          <a:p>
            <a:pPr marL="0" lvl="0" indent="457200" algn="l" rtl="0">
              <a:spcBef>
                <a:spcPts val="0"/>
              </a:spcBef>
              <a:spcAft>
                <a:spcPts val="0"/>
              </a:spcAft>
              <a:buNone/>
            </a:pPr>
            <a:r>
              <a:rPr lang="en"/>
              <a:t>Log n= log 2^k						i=5			3</a:t>
            </a:r>
            <a:endParaRPr/>
          </a:p>
          <a:p>
            <a:pPr marL="0" lvl="0" indent="457200" algn="l" rtl="0">
              <a:spcBef>
                <a:spcPts val="0"/>
              </a:spcBef>
              <a:spcAft>
                <a:spcPts val="0"/>
              </a:spcAft>
              <a:buNone/>
            </a:pPr>
            <a:r>
              <a:rPr lang="en"/>
              <a:t>K =Log (base 2)n						i=2			4</a:t>
            </a:r>
            <a:endParaRPr/>
          </a:p>
          <a:p>
            <a:pPr marL="0" lvl="0" indent="457200" algn="l" rtl="0">
              <a:spcBef>
                <a:spcPts val="0"/>
              </a:spcBef>
              <a:spcAft>
                <a:spcPts val="0"/>
              </a:spcAft>
              <a:buNone/>
            </a:pPr>
            <a:r>
              <a:rPr lang="en"/>
              <a:t>									i=1 X</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9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592" name="Google Shape;592;p9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a:t>for(i= 0; i*i&lt;n; i++)						i = 0, 1, 2, 3, ….  n^1/2</a:t>
            </a:r>
            <a:endParaRPr/>
          </a:p>
          <a:p>
            <a:pPr marL="0" lvl="0" indent="457200" algn="l" rtl="0">
              <a:spcBef>
                <a:spcPts val="0"/>
              </a:spcBef>
              <a:spcAft>
                <a:spcPts val="0"/>
              </a:spcAft>
              <a:buNone/>
            </a:pPr>
            <a:r>
              <a:rPr lang="en"/>
              <a:t>{								i*i=		0, 1, 4, 9, 16…..n</a:t>
            </a:r>
            <a:endParaRPr/>
          </a:p>
          <a:p>
            <a:pPr marL="0" lvl="0" indent="457200" algn="l" rtl="0">
              <a:spcBef>
                <a:spcPts val="0"/>
              </a:spcBef>
              <a:spcAft>
                <a:spcPts val="0"/>
              </a:spcAft>
              <a:buNone/>
            </a:pPr>
            <a:r>
              <a:rPr lang="en"/>
              <a:t> 	Statement;</a:t>
            </a:r>
            <a:endParaRPr/>
          </a:p>
          <a:p>
            <a:pPr marL="0" lvl="0" indent="457200" algn="l" rtl="0">
              <a:spcBef>
                <a:spcPts val="0"/>
              </a:spcBef>
              <a:spcAft>
                <a:spcPts val="0"/>
              </a:spcAft>
              <a:buNone/>
            </a:pPr>
            <a:r>
              <a:rPr lang="en"/>
              <a:t>}</a:t>
            </a:r>
            <a:endParaRPr/>
          </a:p>
          <a:p>
            <a:pPr marL="0" lvl="0" indent="0" algn="l" rtl="0">
              <a:spcBef>
                <a:spcPts val="0"/>
              </a:spcBef>
              <a:spcAft>
                <a:spcPts val="0"/>
              </a:spcAft>
              <a:buNone/>
            </a:pPr>
            <a:r>
              <a:rPr lang="en"/>
              <a:t>Assume,    i*i&gt;n    	i^2&gt;n	i^2=n	i=root(n)</a:t>
            </a:r>
            <a:endParaRPr/>
          </a:p>
          <a:p>
            <a:pPr marL="0" lvl="0" indent="0" algn="l" rtl="0">
              <a:spcBef>
                <a:spcPts val="1600"/>
              </a:spcBef>
              <a:spcAft>
                <a:spcPts val="1600"/>
              </a:spcAft>
              <a:buNone/>
            </a:pPr>
            <a:r>
              <a:rPr lang="en"/>
              <a:t>O(root(n))</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9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598" name="Google Shape;598;p95"/>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457200" algn="l" rtl="0">
              <a:spcBef>
                <a:spcPts val="0"/>
              </a:spcBef>
              <a:spcAft>
                <a:spcPts val="0"/>
              </a:spcAft>
              <a:buNone/>
            </a:pPr>
            <a:r>
              <a:rPr lang="en"/>
              <a:t>for(i= 0; i&lt;n; i++)	</a:t>
            </a:r>
            <a:endParaRPr/>
          </a:p>
          <a:p>
            <a:pPr marL="0" lvl="0" indent="457200" algn="l" rtl="0">
              <a:spcBef>
                <a:spcPts val="0"/>
              </a:spcBef>
              <a:spcAft>
                <a:spcPts val="0"/>
              </a:spcAft>
              <a:buNone/>
            </a:pPr>
            <a:r>
              <a:rPr lang="en"/>
              <a:t>{</a:t>
            </a:r>
            <a:endParaRPr/>
          </a:p>
          <a:p>
            <a:pPr marL="0" lvl="0" indent="0" algn="l" rtl="0">
              <a:spcBef>
                <a:spcPts val="0"/>
              </a:spcBef>
              <a:spcAft>
                <a:spcPts val="0"/>
              </a:spcAft>
              <a:buNone/>
            </a:pPr>
            <a:r>
              <a:rPr lang="en"/>
              <a:t> 	Statement;...............n times</a:t>
            </a:r>
            <a:endParaRPr/>
          </a:p>
          <a:p>
            <a:pPr marL="0" lvl="0" indent="457200" algn="l" rtl="0">
              <a:spcBef>
                <a:spcPts val="0"/>
              </a:spcBef>
              <a:spcAft>
                <a:spcPts val="0"/>
              </a:spcAft>
              <a:buNone/>
            </a:pPr>
            <a:r>
              <a:rPr lang="en"/>
              <a:t>}</a:t>
            </a:r>
            <a:endParaRPr/>
          </a:p>
          <a:p>
            <a:pPr marL="0" lvl="0" indent="457200" algn="l" rtl="0">
              <a:spcBef>
                <a:spcPts val="0"/>
              </a:spcBef>
              <a:spcAft>
                <a:spcPts val="0"/>
              </a:spcAft>
              <a:buNone/>
            </a:pPr>
            <a:r>
              <a:rPr lang="en"/>
              <a:t>for(j= 0; j&lt;n; j++)				= n+n= 2n		O(n)</a:t>
            </a:r>
            <a:endParaRPr/>
          </a:p>
          <a:p>
            <a:pPr marL="0" lvl="0" indent="457200" algn="l" rtl="0">
              <a:spcBef>
                <a:spcPts val="0"/>
              </a:spcBef>
              <a:spcAft>
                <a:spcPts val="0"/>
              </a:spcAft>
              <a:buNone/>
            </a:pPr>
            <a:r>
              <a:rPr lang="en"/>
              <a:t>{</a:t>
            </a:r>
            <a:endParaRPr/>
          </a:p>
          <a:p>
            <a:pPr marL="0" lvl="0" indent="0" algn="l" rtl="0">
              <a:spcBef>
                <a:spcPts val="0"/>
              </a:spcBef>
              <a:spcAft>
                <a:spcPts val="0"/>
              </a:spcAft>
              <a:buNone/>
            </a:pPr>
            <a:r>
              <a:rPr lang="en"/>
              <a:t> 	Statement;...............n times</a:t>
            </a:r>
            <a:endParaRPr/>
          </a:p>
          <a:p>
            <a:pPr marL="0" lvl="0" indent="457200" algn="l" rtl="0">
              <a:spcBef>
                <a:spcPts val="0"/>
              </a:spcBef>
              <a:spcAft>
                <a:spcPts val="0"/>
              </a:spcAft>
              <a:buNone/>
            </a:pPr>
            <a:r>
              <a:rPr lang="en"/>
              <a:t>}</a:t>
            </a:r>
            <a:endParaRPr/>
          </a:p>
          <a:p>
            <a:pPr marL="0" lvl="0" indent="0" algn="l" rtl="0">
              <a:spcBef>
                <a:spcPts val="0"/>
              </a:spcBef>
              <a:spcAft>
                <a:spcPts val="1600"/>
              </a:spcAft>
              <a:buNone/>
            </a:pP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9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Nested Loop</a:t>
            </a:r>
            <a:endParaRPr>
              <a:latin typeface="Times New Roman"/>
              <a:ea typeface="Times New Roman"/>
              <a:cs typeface="Times New Roman"/>
              <a:sym typeface="Times New Roman"/>
            </a:endParaRPr>
          </a:p>
        </p:txBody>
      </p:sp>
      <p:sp>
        <p:nvSpPr>
          <p:cNvPr id="604" name="Google Shape;604;p96"/>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457200" algn="l" rtl="0">
              <a:spcBef>
                <a:spcPts val="0"/>
              </a:spcBef>
              <a:spcAft>
                <a:spcPts val="0"/>
              </a:spcAft>
              <a:buNone/>
            </a:pPr>
            <a:r>
              <a:rPr lang="en"/>
              <a:t>for(i= 0; i&lt;n; i++)	</a:t>
            </a:r>
            <a:endParaRPr/>
          </a:p>
          <a:p>
            <a:pPr marL="0" lvl="0" indent="457200" algn="l" rtl="0">
              <a:spcBef>
                <a:spcPts val="0"/>
              </a:spcBef>
              <a:spcAft>
                <a:spcPts val="0"/>
              </a:spcAft>
              <a:buNone/>
            </a:pPr>
            <a:r>
              <a:rPr lang="en"/>
              <a:t>{</a:t>
            </a:r>
            <a:endParaRPr/>
          </a:p>
          <a:p>
            <a:pPr marL="0" lvl="0" indent="0" algn="l" rtl="0">
              <a:spcBef>
                <a:spcPts val="0"/>
              </a:spcBef>
              <a:spcAft>
                <a:spcPts val="0"/>
              </a:spcAft>
              <a:buNone/>
            </a:pPr>
            <a:r>
              <a:rPr lang="en"/>
              <a:t> 		Statement;...............n times</a:t>
            </a:r>
            <a:endParaRPr/>
          </a:p>
          <a:p>
            <a:pPr marL="457200" lvl="0" indent="457200" algn="l" rtl="0">
              <a:spcBef>
                <a:spcPts val="0"/>
              </a:spcBef>
              <a:spcAft>
                <a:spcPts val="0"/>
              </a:spcAft>
              <a:buNone/>
            </a:pPr>
            <a:r>
              <a:rPr lang="en"/>
              <a:t>for(j= 0; j&lt;n; j++)				</a:t>
            </a:r>
            <a:endParaRPr/>
          </a:p>
          <a:p>
            <a:pPr marL="457200" lvl="0" indent="457200" algn="l" rtl="0">
              <a:spcBef>
                <a:spcPts val="0"/>
              </a:spcBef>
              <a:spcAft>
                <a:spcPts val="0"/>
              </a:spcAft>
              <a:buNone/>
            </a:pPr>
            <a:r>
              <a:rPr lang="en"/>
              <a:t>{</a:t>
            </a:r>
            <a:endParaRPr/>
          </a:p>
          <a:p>
            <a:pPr marL="0" lvl="0" indent="0" algn="l" rtl="0">
              <a:spcBef>
                <a:spcPts val="0"/>
              </a:spcBef>
              <a:spcAft>
                <a:spcPts val="0"/>
              </a:spcAft>
              <a:buNone/>
            </a:pPr>
            <a:r>
              <a:rPr lang="en"/>
              <a:t> 			Statement;...............n * n times</a:t>
            </a:r>
            <a:endParaRPr/>
          </a:p>
          <a:p>
            <a:pPr marL="457200" lvl="0" indent="457200" algn="l" rtl="0">
              <a:spcBef>
                <a:spcPts val="0"/>
              </a:spcBef>
              <a:spcAft>
                <a:spcPts val="0"/>
              </a:spcAft>
              <a:buNone/>
            </a:pPr>
            <a:r>
              <a:rPr lang="en"/>
              <a:t>}</a:t>
            </a:r>
            <a:endParaRPr/>
          </a:p>
          <a:p>
            <a:pPr marL="0" lvl="0" indent="0" algn="l" rtl="0">
              <a:spcBef>
                <a:spcPts val="0"/>
              </a:spcBef>
              <a:spcAft>
                <a:spcPts val="0"/>
              </a:spcAft>
              <a:buNone/>
            </a:pPr>
            <a:r>
              <a:rPr lang="en"/>
              <a:t>	}							n+n^2</a:t>
            </a:r>
            <a:endParaRPr/>
          </a:p>
          <a:p>
            <a:pPr marL="0" lvl="0" indent="0" algn="l" rtl="0">
              <a:spcBef>
                <a:spcPts val="1600"/>
              </a:spcBef>
              <a:spcAft>
                <a:spcPts val="1600"/>
              </a:spcAft>
              <a:buNone/>
            </a:pPr>
            <a:r>
              <a:rPr lang="en"/>
              <a:t>O(n^2)</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97"/>
          <p:cNvSpPr txBox="1">
            <a:spLocks noGrp="1"/>
          </p:cNvSpPr>
          <p:nvPr>
            <p:ph type="ctrTitle"/>
          </p:nvPr>
        </p:nvSpPr>
        <p:spPr>
          <a:xfrm>
            <a:off x="489400" y="230275"/>
            <a:ext cx="6519600" cy="4992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 sz="2500">
                <a:latin typeface="Times New Roman"/>
                <a:ea typeface="Times New Roman"/>
                <a:cs typeface="Times New Roman"/>
                <a:sym typeface="Times New Roman"/>
              </a:rPr>
              <a:t>How to calculate time and space complexity?</a:t>
            </a:r>
            <a:endParaRPr sz="2500">
              <a:latin typeface="Times New Roman"/>
              <a:ea typeface="Times New Roman"/>
              <a:cs typeface="Times New Roman"/>
              <a:sym typeface="Times New Roman"/>
            </a:endParaRPr>
          </a:p>
        </p:txBody>
      </p:sp>
      <p:sp>
        <p:nvSpPr>
          <p:cNvPr id="610" name="Google Shape;610;p97"/>
          <p:cNvSpPr txBox="1"/>
          <p:nvPr/>
        </p:nvSpPr>
        <p:spPr>
          <a:xfrm>
            <a:off x="1205275" y="1543050"/>
            <a:ext cx="6180000" cy="169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Roboto"/>
                <a:ea typeface="Roboto"/>
                <a:cs typeface="Roboto"/>
                <a:sym typeface="Roboto"/>
              </a:rPr>
              <a:t>Algorithm SUM(A, n)</a:t>
            </a:r>
            <a:endParaRPr sz="1400" b="0"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Roboto"/>
                <a:ea typeface="Roboto"/>
                <a:cs typeface="Roboto"/>
                <a:sym typeface="Roboto"/>
              </a:rPr>
              <a:t>Start</a:t>
            </a:r>
            <a:endParaRPr sz="1400" b="0"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Roboto"/>
                <a:ea typeface="Roboto"/>
                <a:cs typeface="Roboto"/>
                <a:sym typeface="Roboto"/>
              </a:rPr>
              <a:t>s=0----------------------------------------------1</a:t>
            </a:r>
            <a:endParaRPr sz="1400" b="0"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Roboto"/>
                <a:ea typeface="Roboto"/>
                <a:cs typeface="Roboto"/>
                <a:sym typeface="Roboto"/>
              </a:rPr>
              <a:t>For i=0;i&lt;n;i++---------------------------n+1</a:t>
            </a:r>
            <a:endParaRPr sz="1400" b="0"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Roboto"/>
                <a:ea typeface="Roboto"/>
                <a:cs typeface="Roboto"/>
                <a:sym typeface="Roboto"/>
              </a:rPr>
              <a:t>	s=s+i-------------------------------n</a:t>
            </a:r>
            <a:endParaRPr sz="1400" b="0"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Roboto"/>
                <a:ea typeface="Roboto"/>
                <a:cs typeface="Roboto"/>
                <a:sym typeface="Roboto"/>
              </a:rPr>
              <a:t>Return s-----------------------------------1</a:t>
            </a:r>
            <a:endParaRPr sz="1400" b="0"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Roboto"/>
                <a:ea typeface="Roboto"/>
                <a:cs typeface="Roboto"/>
                <a:sym typeface="Roboto"/>
              </a:rPr>
              <a:t>End</a:t>
            </a:r>
            <a:endParaRPr sz="1400" b="0" i="0" u="none" strike="noStrike" cap="none">
              <a:solidFill>
                <a:schemeClr val="lt1"/>
              </a:solidFill>
              <a:latin typeface="Roboto"/>
              <a:ea typeface="Roboto"/>
              <a:cs typeface="Roboto"/>
              <a:sym typeface="Roboto"/>
            </a:endParaRPr>
          </a:p>
        </p:txBody>
      </p:sp>
      <p:sp>
        <p:nvSpPr>
          <p:cNvPr id="611" name="Google Shape;611;p97"/>
          <p:cNvSpPr txBox="1"/>
          <p:nvPr/>
        </p:nvSpPr>
        <p:spPr>
          <a:xfrm>
            <a:off x="1450900" y="3968950"/>
            <a:ext cx="1635300" cy="83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Roboto"/>
                <a:ea typeface="Roboto"/>
                <a:cs typeface="Roboto"/>
                <a:sym typeface="Roboto"/>
              </a:rPr>
              <a:t>T(n)=1+n+1+n+1</a:t>
            </a:r>
            <a:endParaRPr sz="1400" b="0"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Roboto"/>
                <a:ea typeface="Roboto"/>
                <a:cs typeface="Roboto"/>
                <a:sym typeface="Roboto"/>
              </a:rPr>
              <a:t>T(n)=2n+3</a:t>
            </a:r>
            <a:endParaRPr sz="1400" b="0"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Roboto"/>
                <a:ea typeface="Roboto"/>
                <a:cs typeface="Roboto"/>
                <a:sym typeface="Roboto"/>
              </a:rPr>
              <a:t>T(n)=O(n)</a:t>
            </a:r>
            <a:endParaRPr sz="1400" b="0" i="0" u="none" strike="noStrike" cap="none">
              <a:solidFill>
                <a:schemeClr val="lt1"/>
              </a:solidFill>
              <a:latin typeface="Roboto"/>
              <a:ea typeface="Roboto"/>
              <a:cs typeface="Roboto"/>
              <a:sym typeface="Roboto"/>
            </a:endParaRPr>
          </a:p>
        </p:txBody>
      </p:sp>
      <p:sp>
        <p:nvSpPr>
          <p:cNvPr id="612" name="Google Shape;612;p97"/>
          <p:cNvSpPr txBox="1"/>
          <p:nvPr/>
        </p:nvSpPr>
        <p:spPr>
          <a:xfrm>
            <a:off x="1274350" y="1159200"/>
            <a:ext cx="1589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Roboto"/>
                <a:ea typeface="Roboto"/>
                <a:cs typeface="Roboto"/>
                <a:sym typeface="Roboto"/>
              </a:rPr>
              <a:t>Example 1:</a:t>
            </a:r>
            <a:endParaRPr sz="1400" b="0" i="0" u="none" strike="noStrike" cap="none">
              <a:solidFill>
                <a:srgbClr val="000000"/>
              </a:solidFill>
              <a:latin typeface="Roboto"/>
              <a:ea typeface="Roboto"/>
              <a:cs typeface="Roboto"/>
              <a:sym typeface="Roboto"/>
            </a:endParaRPr>
          </a:p>
        </p:txBody>
      </p:sp>
      <p:sp>
        <p:nvSpPr>
          <p:cNvPr id="613" name="Google Shape;613;p97"/>
          <p:cNvSpPr txBox="1"/>
          <p:nvPr/>
        </p:nvSpPr>
        <p:spPr>
          <a:xfrm>
            <a:off x="1412525" y="3464850"/>
            <a:ext cx="1589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Roboto"/>
                <a:ea typeface="Roboto"/>
                <a:cs typeface="Roboto"/>
                <a:sym typeface="Roboto"/>
              </a:rPr>
              <a:t>Time Complexity </a:t>
            </a:r>
            <a:endParaRPr sz="1400" b="0" i="0" u="none" strike="noStrike" cap="none">
              <a:solidFill>
                <a:srgbClr val="000000"/>
              </a:solidFill>
              <a:latin typeface="Roboto"/>
              <a:ea typeface="Roboto"/>
              <a:cs typeface="Roboto"/>
              <a:sym typeface="Roboto"/>
            </a:endParaRPr>
          </a:p>
        </p:txBody>
      </p:sp>
      <p:sp>
        <p:nvSpPr>
          <p:cNvPr id="614" name="Google Shape;614;p97"/>
          <p:cNvSpPr txBox="1"/>
          <p:nvPr/>
        </p:nvSpPr>
        <p:spPr>
          <a:xfrm>
            <a:off x="4873650" y="3482538"/>
            <a:ext cx="1897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Roboto"/>
                <a:ea typeface="Roboto"/>
                <a:cs typeface="Roboto"/>
                <a:sym typeface="Roboto"/>
              </a:rPr>
              <a:t>Space Complexity </a:t>
            </a:r>
            <a:endParaRPr sz="1400" b="0" i="0" u="none" strike="noStrike" cap="none">
              <a:solidFill>
                <a:srgbClr val="000000"/>
              </a:solidFill>
              <a:latin typeface="Roboto"/>
              <a:ea typeface="Roboto"/>
              <a:cs typeface="Roboto"/>
              <a:sym typeface="Roboto"/>
            </a:endParaRPr>
          </a:p>
        </p:txBody>
      </p:sp>
      <p:sp>
        <p:nvSpPr>
          <p:cNvPr id="615" name="Google Shape;615;p97"/>
          <p:cNvSpPr txBox="1"/>
          <p:nvPr/>
        </p:nvSpPr>
        <p:spPr>
          <a:xfrm>
            <a:off x="4873650" y="3823650"/>
            <a:ext cx="1635300" cy="1262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Roboto"/>
                <a:ea typeface="Roboto"/>
                <a:cs typeface="Roboto"/>
                <a:sym typeface="Roboto"/>
              </a:rPr>
              <a:t>A=n</a:t>
            </a:r>
            <a:endParaRPr sz="1400" b="0"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Roboto"/>
                <a:ea typeface="Roboto"/>
                <a:cs typeface="Roboto"/>
                <a:sym typeface="Roboto"/>
              </a:rPr>
              <a:t>n=1</a:t>
            </a:r>
            <a:endParaRPr sz="1400" b="0"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Roboto"/>
                <a:ea typeface="Roboto"/>
                <a:cs typeface="Roboto"/>
                <a:sym typeface="Roboto"/>
              </a:rPr>
              <a:t>i=1</a:t>
            </a:r>
            <a:endParaRPr sz="1400" b="0"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Roboto"/>
                <a:ea typeface="Roboto"/>
                <a:cs typeface="Roboto"/>
                <a:sym typeface="Roboto"/>
              </a:rPr>
              <a:t>s=1</a:t>
            </a:r>
            <a:endParaRPr sz="1400" b="0"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Roboto"/>
                <a:ea typeface="Roboto"/>
                <a:cs typeface="Roboto"/>
                <a:sym typeface="Roboto"/>
              </a:rPr>
              <a:t>S(n)=O(n)</a:t>
            </a:r>
            <a:endParaRPr sz="1400" b="0" i="0" u="none" strike="noStrike" cap="none">
              <a:solidFill>
                <a:schemeClr val="lt1"/>
              </a:solidFill>
              <a:latin typeface="Roboto"/>
              <a:ea typeface="Roboto"/>
              <a:cs typeface="Roboto"/>
              <a:sym typeface="Roboto"/>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98"/>
          <p:cNvSpPr txBox="1">
            <a:spLocks noGrp="1"/>
          </p:cNvSpPr>
          <p:nvPr>
            <p:ph type="ctrTitle"/>
          </p:nvPr>
        </p:nvSpPr>
        <p:spPr>
          <a:xfrm>
            <a:off x="489400" y="230275"/>
            <a:ext cx="6519600" cy="4992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 sz="2500">
                <a:latin typeface="Times New Roman"/>
                <a:ea typeface="Times New Roman"/>
                <a:cs typeface="Times New Roman"/>
                <a:sym typeface="Times New Roman"/>
              </a:rPr>
              <a:t>How to calculate time and space complexity?</a:t>
            </a:r>
            <a:endParaRPr sz="2500">
              <a:latin typeface="Times New Roman"/>
              <a:ea typeface="Times New Roman"/>
              <a:cs typeface="Times New Roman"/>
              <a:sym typeface="Times New Roman"/>
            </a:endParaRPr>
          </a:p>
        </p:txBody>
      </p:sp>
      <p:sp>
        <p:nvSpPr>
          <p:cNvPr id="621" name="Google Shape;621;p98"/>
          <p:cNvSpPr txBox="1"/>
          <p:nvPr/>
        </p:nvSpPr>
        <p:spPr>
          <a:xfrm>
            <a:off x="1205275" y="1543050"/>
            <a:ext cx="6180000" cy="169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Roboto"/>
                <a:ea typeface="Roboto"/>
                <a:cs typeface="Roboto"/>
                <a:sym typeface="Roboto"/>
              </a:rPr>
              <a:t>Algorithm ADDMAT(A, B, n)</a:t>
            </a:r>
            <a:endParaRPr sz="1400" b="0"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Roboto"/>
                <a:ea typeface="Roboto"/>
                <a:cs typeface="Roboto"/>
                <a:sym typeface="Roboto"/>
              </a:rPr>
              <a:t>Start</a:t>
            </a:r>
            <a:endParaRPr sz="1400" b="0"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Roboto"/>
                <a:ea typeface="Roboto"/>
                <a:cs typeface="Roboto"/>
                <a:sym typeface="Roboto"/>
              </a:rPr>
              <a:t>For i=0;i&lt;n;i++</a:t>
            </a:r>
            <a:endParaRPr sz="1400" b="0"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Roboto"/>
                <a:ea typeface="Roboto"/>
                <a:cs typeface="Roboto"/>
                <a:sym typeface="Roboto"/>
              </a:rPr>
              <a:t>	For j=0;j&lt;n;j++</a:t>
            </a:r>
            <a:endParaRPr sz="1400" b="0"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Roboto"/>
                <a:ea typeface="Roboto"/>
                <a:cs typeface="Roboto"/>
                <a:sym typeface="Roboto"/>
              </a:rPr>
              <a:t>		C[i][j]=A[i][j]+B[i][j]</a:t>
            </a:r>
            <a:endParaRPr sz="1400" b="0"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Roboto"/>
                <a:ea typeface="Roboto"/>
                <a:cs typeface="Roboto"/>
                <a:sym typeface="Roboto"/>
              </a:rPr>
              <a:t>Return C[i][j]</a:t>
            </a:r>
            <a:endParaRPr sz="1400" b="0"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Roboto"/>
                <a:ea typeface="Roboto"/>
                <a:cs typeface="Roboto"/>
                <a:sym typeface="Roboto"/>
              </a:rPr>
              <a:t>End</a:t>
            </a:r>
            <a:endParaRPr sz="1400" b="0" i="0" u="none" strike="noStrike" cap="none">
              <a:solidFill>
                <a:schemeClr val="lt1"/>
              </a:solidFill>
              <a:latin typeface="Roboto"/>
              <a:ea typeface="Roboto"/>
              <a:cs typeface="Roboto"/>
              <a:sym typeface="Roboto"/>
            </a:endParaRPr>
          </a:p>
        </p:txBody>
      </p:sp>
      <p:sp>
        <p:nvSpPr>
          <p:cNvPr id="622" name="Google Shape;622;p98"/>
          <p:cNvSpPr txBox="1"/>
          <p:nvPr/>
        </p:nvSpPr>
        <p:spPr>
          <a:xfrm>
            <a:off x="1404875" y="3897000"/>
            <a:ext cx="2855700" cy="83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Roboto"/>
                <a:ea typeface="Roboto"/>
                <a:cs typeface="Roboto"/>
                <a:sym typeface="Roboto"/>
              </a:rPr>
              <a:t>T(n)=</a:t>
            </a:r>
            <a:endParaRPr sz="1400" b="0"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Roboto"/>
                <a:ea typeface="Roboto"/>
                <a:cs typeface="Roboto"/>
                <a:sym typeface="Roboto"/>
              </a:rPr>
              <a:t>T(n)=</a:t>
            </a:r>
            <a:endParaRPr sz="1400" b="0"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Roboto"/>
              <a:ea typeface="Roboto"/>
              <a:cs typeface="Roboto"/>
              <a:sym typeface="Roboto"/>
            </a:endParaRPr>
          </a:p>
        </p:txBody>
      </p:sp>
      <p:sp>
        <p:nvSpPr>
          <p:cNvPr id="623" name="Google Shape;623;p98"/>
          <p:cNvSpPr txBox="1"/>
          <p:nvPr/>
        </p:nvSpPr>
        <p:spPr>
          <a:xfrm>
            <a:off x="1274350" y="1159200"/>
            <a:ext cx="1589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Roboto"/>
                <a:ea typeface="Roboto"/>
                <a:cs typeface="Roboto"/>
                <a:sym typeface="Roboto"/>
              </a:rPr>
              <a:t>Example 2:</a:t>
            </a:r>
            <a:endParaRPr sz="1400" b="0" i="0" u="none" strike="noStrike" cap="none">
              <a:solidFill>
                <a:srgbClr val="000000"/>
              </a:solidFill>
              <a:latin typeface="Roboto"/>
              <a:ea typeface="Roboto"/>
              <a:cs typeface="Roboto"/>
              <a:sym typeface="Roboto"/>
            </a:endParaRPr>
          </a:p>
        </p:txBody>
      </p:sp>
      <p:sp>
        <p:nvSpPr>
          <p:cNvPr id="624" name="Google Shape;624;p98"/>
          <p:cNvSpPr txBox="1"/>
          <p:nvPr/>
        </p:nvSpPr>
        <p:spPr>
          <a:xfrm>
            <a:off x="4804600" y="3966075"/>
            <a:ext cx="2855700" cy="1046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Roboto"/>
                <a:ea typeface="Roboto"/>
                <a:cs typeface="Roboto"/>
                <a:sym typeface="Roboto"/>
              </a:rPr>
              <a:t>T(n)=</a:t>
            </a:r>
            <a:endParaRPr sz="1400" b="0"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Roboto"/>
                <a:ea typeface="Roboto"/>
                <a:cs typeface="Roboto"/>
                <a:sym typeface="Roboto"/>
              </a:rPr>
              <a:t>T(n)=</a:t>
            </a:r>
            <a:endParaRPr sz="1400" b="0"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Roboto"/>
                <a:ea typeface="Roboto"/>
                <a:cs typeface="Roboto"/>
                <a:sym typeface="Roboto"/>
              </a:rPr>
              <a:t>T(n)=</a:t>
            </a:r>
            <a:endParaRPr sz="1400" b="0"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Roboto"/>
                <a:ea typeface="Roboto"/>
                <a:cs typeface="Roboto"/>
                <a:sym typeface="Roboto"/>
              </a:rPr>
              <a:t>T(n)=</a:t>
            </a:r>
            <a:endParaRPr sz="1400" b="0" i="0" u="none" strike="noStrike" cap="none">
              <a:solidFill>
                <a:schemeClr val="lt1"/>
              </a:solidFill>
              <a:latin typeface="Roboto"/>
              <a:ea typeface="Roboto"/>
              <a:cs typeface="Roboto"/>
              <a:sym typeface="Roboto"/>
            </a:endParaRPr>
          </a:p>
        </p:txBody>
      </p:sp>
      <p:sp>
        <p:nvSpPr>
          <p:cNvPr id="625" name="Google Shape;625;p98"/>
          <p:cNvSpPr txBox="1"/>
          <p:nvPr/>
        </p:nvSpPr>
        <p:spPr>
          <a:xfrm>
            <a:off x="1404875" y="3669850"/>
            <a:ext cx="1589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Roboto"/>
                <a:ea typeface="Roboto"/>
                <a:cs typeface="Roboto"/>
                <a:sym typeface="Roboto"/>
              </a:rPr>
              <a:t>Time Complexity </a:t>
            </a:r>
            <a:endParaRPr sz="1400" b="0" i="0" u="none" strike="noStrike" cap="none">
              <a:solidFill>
                <a:srgbClr val="000000"/>
              </a:solidFill>
              <a:latin typeface="Roboto"/>
              <a:ea typeface="Roboto"/>
              <a:cs typeface="Roboto"/>
              <a:sym typeface="Roboto"/>
            </a:endParaRPr>
          </a:p>
        </p:txBody>
      </p:sp>
      <p:sp>
        <p:nvSpPr>
          <p:cNvPr id="626" name="Google Shape;626;p98"/>
          <p:cNvSpPr txBox="1"/>
          <p:nvPr/>
        </p:nvSpPr>
        <p:spPr>
          <a:xfrm>
            <a:off x="4873650" y="3669850"/>
            <a:ext cx="1897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Roboto"/>
                <a:ea typeface="Roboto"/>
                <a:cs typeface="Roboto"/>
                <a:sym typeface="Roboto"/>
              </a:rPr>
              <a:t>Space Complexity </a:t>
            </a:r>
            <a:endParaRPr sz="1400" b="0" i="0" u="none" strike="noStrike" cap="none">
              <a:solidFill>
                <a:srgbClr val="000000"/>
              </a:solidFill>
              <a:latin typeface="Roboto"/>
              <a:ea typeface="Roboto"/>
              <a:cs typeface="Roboto"/>
              <a:sym typeface="Roboto"/>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99"/>
          <p:cNvSpPr txBox="1">
            <a:spLocks noGrp="1"/>
          </p:cNvSpPr>
          <p:nvPr>
            <p:ph type="ctrTitle"/>
          </p:nvPr>
        </p:nvSpPr>
        <p:spPr>
          <a:xfrm>
            <a:off x="489400" y="230275"/>
            <a:ext cx="6519600" cy="4992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 sz="2500">
                <a:latin typeface="Times New Roman"/>
                <a:ea typeface="Times New Roman"/>
                <a:cs typeface="Times New Roman"/>
                <a:sym typeface="Times New Roman"/>
              </a:rPr>
              <a:t>How to calculate time and space complexity?</a:t>
            </a:r>
            <a:endParaRPr sz="2500">
              <a:latin typeface="Times New Roman"/>
              <a:ea typeface="Times New Roman"/>
              <a:cs typeface="Times New Roman"/>
              <a:sym typeface="Times New Roman"/>
            </a:endParaRPr>
          </a:p>
        </p:txBody>
      </p:sp>
      <p:sp>
        <p:nvSpPr>
          <p:cNvPr id="632" name="Google Shape;632;p99"/>
          <p:cNvSpPr txBox="1"/>
          <p:nvPr/>
        </p:nvSpPr>
        <p:spPr>
          <a:xfrm>
            <a:off x="1228300" y="1181725"/>
            <a:ext cx="7615500" cy="3848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Roboto"/>
                <a:ea typeface="Roboto"/>
                <a:cs typeface="Roboto"/>
                <a:sym typeface="Roboto"/>
              </a:rPr>
              <a:t>Algorithm MULMAT(A, B, n)</a:t>
            </a:r>
            <a:endParaRPr sz="1400" b="0"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Roboto"/>
                <a:ea typeface="Roboto"/>
                <a:cs typeface="Roboto"/>
                <a:sym typeface="Roboto"/>
              </a:rPr>
              <a:t>Start</a:t>
            </a:r>
            <a:endParaRPr sz="1400" b="0"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Roboto"/>
                <a:ea typeface="Roboto"/>
                <a:cs typeface="Roboto"/>
                <a:sym typeface="Roboto"/>
              </a:rPr>
              <a:t>For i=0;i&lt;n;i++</a:t>
            </a:r>
            <a:endParaRPr sz="1400" b="0"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Roboto"/>
                <a:ea typeface="Roboto"/>
                <a:cs typeface="Roboto"/>
                <a:sym typeface="Roboto"/>
              </a:rPr>
              <a:t>	For j=0;j&lt;n;j++</a:t>
            </a:r>
            <a:endParaRPr sz="1400" b="0"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Roboto"/>
                <a:ea typeface="Roboto"/>
                <a:cs typeface="Roboto"/>
                <a:sym typeface="Roboto"/>
              </a:rPr>
              <a:t>		C[i][j]=0</a:t>
            </a:r>
            <a:endParaRPr sz="1400" b="0" i="0" u="none" strike="noStrike" cap="none">
              <a:solidFill>
                <a:schemeClr val="lt1"/>
              </a:solidFill>
              <a:latin typeface="Roboto"/>
              <a:ea typeface="Roboto"/>
              <a:cs typeface="Roboto"/>
              <a:sym typeface="Roboto"/>
            </a:endParaRPr>
          </a:p>
          <a:p>
            <a:pPr marL="457200" marR="0" lvl="0" indent="45720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Roboto"/>
                <a:ea typeface="Roboto"/>
                <a:cs typeface="Roboto"/>
                <a:sym typeface="Roboto"/>
              </a:rPr>
              <a:t>For k=0;k&lt;n;k++</a:t>
            </a:r>
            <a:endParaRPr sz="1400" b="0" i="0" u="none" strike="noStrike" cap="none">
              <a:solidFill>
                <a:schemeClr val="lt1"/>
              </a:solidFill>
              <a:latin typeface="Roboto"/>
              <a:ea typeface="Roboto"/>
              <a:cs typeface="Roboto"/>
              <a:sym typeface="Roboto"/>
            </a:endParaRPr>
          </a:p>
          <a:p>
            <a:pPr marL="914400" marR="0" lvl="0" indent="45720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Roboto"/>
                <a:ea typeface="Roboto"/>
                <a:cs typeface="Roboto"/>
                <a:sym typeface="Roboto"/>
              </a:rPr>
              <a:t>C[i][j]=C[i][j]+A[j][k]*B[K][j]</a:t>
            </a:r>
            <a:endParaRPr sz="1400" b="0"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Roboto"/>
                <a:ea typeface="Roboto"/>
                <a:cs typeface="Roboto"/>
                <a:sym typeface="Roboto"/>
              </a:rPr>
              <a:t>Return C[i][j]</a:t>
            </a:r>
            <a:endParaRPr sz="1400" b="0"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Roboto"/>
                <a:ea typeface="Roboto"/>
                <a:cs typeface="Roboto"/>
                <a:sym typeface="Roboto"/>
              </a:rPr>
              <a:t>End</a:t>
            </a:r>
            <a:endParaRPr sz="1400" b="0"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Roboto"/>
              <a:ea typeface="Roboto"/>
              <a:cs typeface="Roboto"/>
              <a:sym typeface="Roboto"/>
            </a:endParaRPr>
          </a:p>
        </p:txBody>
      </p:sp>
      <p:sp>
        <p:nvSpPr>
          <p:cNvPr id="633" name="Google Shape;633;p99"/>
          <p:cNvSpPr txBox="1"/>
          <p:nvPr/>
        </p:nvSpPr>
        <p:spPr>
          <a:xfrm>
            <a:off x="1404875" y="3897000"/>
            <a:ext cx="2855700" cy="1046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Roboto"/>
                <a:ea typeface="Roboto"/>
                <a:cs typeface="Roboto"/>
                <a:sym typeface="Roboto"/>
              </a:rPr>
              <a:t>T(n)=</a:t>
            </a:r>
            <a:endParaRPr sz="1400" b="0"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Roboto"/>
                <a:ea typeface="Roboto"/>
                <a:cs typeface="Roboto"/>
                <a:sym typeface="Roboto"/>
              </a:rPr>
              <a:t>T(n)=</a:t>
            </a:r>
            <a:endParaRPr sz="1400" b="0"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Roboto"/>
                <a:ea typeface="Roboto"/>
                <a:cs typeface="Roboto"/>
                <a:sym typeface="Roboto"/>
              </a:rPr>
              <a:t>T(n)=</a:t>
            </a:r>
            <a:endParaRPr sz="1400" b="0"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Roboto"/>
                <a:ea typeface="Roboto"/>
                <a:cs typeface="Roboto"/>
                <a:sym typeface="Roboto"/>
              </a:rPr>
              <a:t>T(n)=</a:t>
            </a:r>
            <a:endParaRPr sz="1400" b="0" i="0" u="none" strike="noStrike" cap="none">
              <a:solidFill>
                <a:schemeClr val="lt1"/>
              </a:solidFill>
              <a:latin typeface="Roboto"/>
              <a:ea typeface="Roboto"/>
              <a:cs typeface="Roboto"/>
              <a:sym typeface="Roboto"/>
            </a:endParaRPr>
          </a:p>
        </p:txBody>
      </p:sp>
      <p:sp>
        <p:nvSpPr>
          <p:cNvPr id="634" name="Google Shape;634;p99"/>
          <p:cNvSpPr txBox="1"/>
          <p:nvPr/>
        </p:nvSpPr>
        <p:spPr>
          <a:xfrm>
            <a:off x="1274350" y="767675"/>
            <a:ext cx="1589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Roboto"/>
                <a:ea typeface="Roboto"/>
                <a:cs typeface="Roboto"/>
                <a:sym typeface="Roboto"/>
              </a:rPr>
              <a:t>Example 3:</a:t>
            </a:r>
            <a:endParaRPr sz="1400" b="0" i="0" u="none" strike="noStrike" cap="none">
              <a:solidFill>
                <a:srgbClr val="000000"/>
              </a:solidFill>
              <a:latin typeface="Roboto"/>
              <a:ea typeface="Roboto"/>
              <a:cs typeface="Roboto"/>
              <a:sym typeface="Roboto"/>
            </a:endParaRPr>
          </a:p>
        </p:txBody>
      </p:sp>
      <p:sp>
        <p:nvSpPr>
          <p:cNvPr id="635" name="Google Shape;635;p99"/>
          <p:cNvSpPr txBox="1"/>
          <p:nvPr/>
        </p:nvSpPr>
        <p:spPr>
          <a:xfrm>
            <a:off x="4804600" y="3966075"/>
            <a:ext cx="2855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Roboto"/>
                <a:ea typeface="Roboto"/>
                <a:cs typeface="Roboto"/>
                <a:sym typeface="Roboto"/>
              </a:rPr>
              <a:t>S(n)=</a:t>
            </a:r>
            <a:endParaRPr sz="1400" b="0" i="0" u="none" strike="noStrike" cap="none">
              <a:solidFill>
                <a:schemeClr val="lt1"/>
              </a:solidFill>
              <a:latin typeface="Roboto"/>
              <a:ea typeface="Roboto"/>
              <a:cs typeface="Roboto"/>
              <a:sym typeface="Roboto"/>
            </a:endParaRPr>
          </a:p>
        </p:txBody>
      </p:sp>
      <p:sp>
        <p:nvSpPr>
          <p:cNvPr id="636" name="Google Shape;636;p99"/>
          <p:cNvSpPr txBox="1"/>
          <p:nvPr/>
        </p:nvSpPr>
        <p:spPr>
          <a:xfrm>
            <a:off x="1412525" y="3617250"/>
            <a:ext cx="1589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Roboto"/>
                <a:ea typeface="Roboto"/>
                <a:cs typeface="Roboto"/>
                <a:sym typeface="Roboto"/>
              </a:rPr>
              <a:t>Time Complexity </a:t>
            </a:r>
            <a:endParaRPr sz="1400" b="0" i="0" u="none" strike="noStrike" cap="none">
              <a:solidFill>
                <a:srgbClr val="000000"/>
              </a:solidFill>
              <a:latin typeface="Roboto"/>
              <a:ea typeface="Roboto"/>
              <a:cs typeface="Roboto"/>
              <a:sym typeface="Roboto"/>
            </a:endParaRPr>
          </a:p>
        </p:txBody>
      </p:sp>
      <p:sp>
        <p:nvSpPr>
          <p:cNvPr id="637" name="Google Shape;637;p99"/>
          <p:cNvSpPr txBox="1"/>
          <p:nvPr/>
        </p:nvSpPr>
        <p:spPr>
          <a:xfrm>
            <a:off x="4873650" y="3669850"/>
            <a:ext cx="1897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Roboto"/>
                <a:ea typeface="Roboto"/>
                <a:cs typeface="Roboto"/>
                <a:sym typeface="Roboto"/>
              </a:rPr>
              <a:t>Space Complexity </a:t>
            </a:r>
            <a:endParaRPr sz="1400" b="0" i="0" u="none" strike="noStrike" cap="none">
              <a:solidFill>
                <a:srgbClr val="000000"/>
              </a:solidFill>
              <a:latin typeface="Roboto"/>
              <a:ea typeface="Roboto"/>
              <a:cs typeface="Roboto"/>
              <a:sym typeface="Roboto"/>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100"/>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Flow Charts</a:t>
            </a:r>
            <a:endParaRPr>
              <a:latin typeface="Times New Roman"/>
              <a:ea typeface="Times New Roman"/>
              <a:cs typeface="Times New Roman"/>
              <a:sym typeface="Times New Roman"/>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pic>
        <p:nvPicPr>
          <p:cNvPr id="647" name="Google Shape;647;p101"/>
          <p:cNvPicPr preferRelativeResize="0"/>
          <p:nvPr/>
        </p:nvPicPr>
        <p:blipFill>
          <a:blip r:embed="rId3">
            <a:alphaModFix/>
          </a:blip>
          <a:stretch>
            <a:fillRect/>
          </a:stretch>
        </p:blipFill>
        <p:spPr>
          <a:xfrm>
            <a:off x="1981200" y="685800"/>
            <a:ext cx="4848225" cy="3962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Cont.</a:t>
            </a:r>
            <a:endParaRPr>
              <a:latin typeface="Times New Roman"/>
              <a:ea typeface="Times New Roman"/>
              <a:cs typeface="Times New Roman"/>
              <a:sym typeface="Times New Roman"/>
            </a:endParaRPr>
          </a:p>
        </p:txBody>
      </p:sp>
      <p:sp>
        <p:nvSpPr>
          <p:cNvPr id="122" name="Google Shape;122;p21"/>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9250" algn="l" rtl="0">
              <a:lnSpc>
                <a:spcPct val="115000"/>
              </a:lnSpc>
              <a:spcBef>
                <a:spcPts val="0"/>
              </a:spcBef>
              <a:spcAft>
                <a:spcPts val="0"/>
              </a:spcAft>
              <a:buClr>
                <a:schemeClr val="dk2"/>
              </a:buClr>
              <a:buSzPts val="1900"/>
              <a:buFont typeface="Times New Roman"/>
              <a:buChar char="●"/>
            </a:pPr>
            <a:r>
              <a:rPr lang="en" sz="1900">
                <a:solidFill>
                  <a:schemeClr val="dk2"/>
                </a:solidFill>
                <a:latin typeface="Times New Roman"/>
                <a:ea typeface="Times New Roman"/>
                <a:cs typeface="Times New Roman"/>
                <a:sym typeface="Times New Roman"/>
              </a:rPr>
              <a:t>A software is a set of programs written to  solve a particular problem</a:t>
            </a:r>
            <a:endParaRPr sz="1900">
              <a:solidFill>
                <a:schemeClr val="dk2"/>
              </a:solidFill>
              <a:latin typeface="Times New Roman"/>
              <a:ea typeface="Times New Roman"/>
              <a:cs typeface="Times New Roman"/>
              <a:sym typeface="Times New Roman"/>
            </a:endParaRPr>
          </a:p>
          <a:p>
            <a:pPr marL="457200" marR="5080" lvl="0" indent="-349250" algn="l" rtl="0">
              <a:lnSpc>
                <a:spcPct val="115000"/>
              </a:lnSpc>
              <a:spcBef>
                <a:spcPts val="0"/>
              </a:spcBef>
              <a:spcAft>
                <a:spcPts val="0"/>
              </a:spcAft>
              <a:buClr>
                <a:schemeClr val="dk2"/>
              </a:buClr>
              <a:buSzPts val="1900"/>
              <a:buFont typeface="Times New Roman"/>
              <a:buChar char="●"/>
            </a:pPr>
            <a:r>
              <a:rPr lang="en" sz="1900">
                <a:solidFill>
                  <a:schemeClr val="dk2"/>
                </a:solidFill>
                <a:latin typeface="Times New Roman"/>
                <a:ea typeface="Times New Roman"/>
                <a:cs typeface="Times New Roman"/>
                <a:sym typeface="Times New Roman"/>
              </a:rPr>
              <a:t>Software is a set of instructions on the basis of  which computer gives output/result.</a:t>
            </a:r>
            <a:endParaRPr sz="1900">
              <a:solidFill>
                <a:schemeClr val="dk2"/>
              </a:solidFill>
              <a:latin typeface="Times New Roman"/>
              <a:ea typeface="Times New Roman"/>
              <a:cs typeface="Times New Roman"/>
              <a:sym typeface="Times New Roman"/>
            </a:endParaRPr>
          </a:p>
          <a:p>
            <a:pPr marL="457200" marR="1480820" lvl="0" indent="-349250" algn="l" rtl="0">
              <a:lnSpc>
                <a:spcPct val="115000"/>
              </a:lnSpc>
              <a:spcBef>
                <a:spcPts val="0"/>
              </a:spcBef>
              <a:spcAft>
                <a:spcPts val="0"/>
              </a:spcAft>
              <a:buClr>
                <a:schemeClr val="dk2"/>
              </a:buClr>
              <a:buSzPts val="1900"/>
              <a:buFont typeface="Times New Roman"/>
              <a:buChar char="●"/>
            </a:pPr>
            <a:r>
              <a:rPr lang="en" sz="1900">
                <a:solidFill>
                  <a:schemeClr val="dk2"/>
                </a:solidFill>
                <a:latin typeface="Times New Roman"/>
                <a:ea typeface="Times New Roman"/>
                <a:cs typeface="Times New Roman"/>
                <a:sym typeface="Times New Roman"/>
              </a:rPr>
              <a:t>If the instructions are not correct, the  computer gives wrong result.</a:t>
            </a:r>
            <a:endParaRPr sz="1900">
              <a:solidFill>
                <a:schemeClr val="dk2"/>
              </a:solidFill>
              <a:latin typeface="Times New Roman"/>
              <a:ea typeface="Times New Roman"/>
              <a:cs typeface="Times New Roman"/>
              <a:sym typeface="Times New Roman"/>
            </a:endParaRPr>
          </a:p>
          <a:p>
            <a:pPr marL="457200" marR="167640" lvl="0" indent="-349250" algn="l" rtl="0">
              <a:lnSpc>
                <a:spcPct val="100000"/>
              </a:lnSpc>
              <a:spcBef>
                <a:spcPts val="0"/>
              </a:spcBef>
              <a:spcAft>
                <a:spcPts val="0"/>
              </a:spcAft>
              <a:buClr>
                <a:schemeClr val="dk2"/>
              </a:buClr>
              <a:buSzPts val="1900"/>
              <a:buFont typeface="Times New Roman"/>
              <a:buChar char="●"/>
            </a:pPr>
            <a:r>
              <a:rPr lang="en" sz="1900">
                <a:solidFill>
                  <a:schemeClr val="dk2"/>
                </a:solidFill>
                <a:latin typeface="Times New Roman"/>
                <a:ea typeface="Times New Roman"/>
                <a:cs typeface="Times New Roman"/>
                <a:sym typeface="Times New Roman"/>
              </a:rPr>
              <a:t>Program must be planned before coding in  any computer language available.</a:t>
            </a:r>
            <a:endParaRPr sz="1900">
              <a:solidFill>
                <a:schemeClr val="dk2"/>
              </a:solidFill>
              <a:latin typeface="Times New Roman"/>
              <a:ea typeface="Times New Roman"/>
              <a:cs typeface="Times New Roman"/>
              <a:sym typeface="Times New Roman"/>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pic>
        <p:nvPicPr>
          <p:cNvPr id="652" name="Google Shape;652;p102"/>
          <p:cNvPicPr preferRelativeResize="0"/>
          <p:nvPr/>
        </p:nvPicPr>
        <p:blipFill>
          <a:blip r:embed="rId3">
            <a:alphaModFix/>
          </a:blip>
          <a:stretch>
            <a:fillRect/>
          </a:stretch>
        </p:blipFill>
        <p:spPr>
          <a:xfrm>
            <a:off x="1905000" y="609600"/>
            <a:ext cx="4886325" cy="399097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pic>
        <p:nvPicPr>
          <p:cNvPr id="657" name="Google Shape;657;p103"/>
          <p:cNvPicPr preferRelativeResize="0"/>
          <p:nvPr/>
        </p:nvPicPr>
        <p:blipFill>
          <a:blip r:embed="rId3">
            <a:alphaModFix/>
          </a:blip>
          <a:stretch>
            <a:fillRect/>
          </a:stretch>
        </p:blipFill>
        <p:spPr>
          <a:xfrm>
            <a:off x="1905000" y="533400"/>
            <a:ext cx="4905375" cy="401002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pic>
        <p:nvPicPr>
          <p:cNvPr id="662" name="Google Shape;662;p104"/>
          <p:cNvPicPr preferRelativeResize="0"/>
          <p:nvPr/>
        </p:nvPicPr>
        <p:blipFill>
          <a:blip r:embed="rId3">
            <a:alphaModFix/>
          </a:blip>
          <a:stretch>
            <a:fillRect/>
          </a:stretch>
        </p:blipFill>
        <p:spPr>
          <a:xfrm>
            <a:off x="1905000" y="533400"/>
            <a:ext cx="4886325" cy="401002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pic>
        <p:nvPicPr>
          <p:cNvPr id="667" name="Google Shape;667;p105"/>
          <p:cNvPicPr preferRelativeResize="0"/>
          <p:nvPr/>
        </p:nvPicPr>
        <p:blipFill>
          <a:blip r:embed="rId3">
            <a:alphaModFix/>
          </a:blip>
          <a:stretch>
            <a:fillRect/>
          </a:stretch>
        </p:blipFill>
        <p:spPr>
          <a:xfrm>
            <a:off x="304800" y="152400"/>
            <a:ext cx="2942719" cy="4838700"/>
          </a:xfrm>
          <a:prstGeom prst="rect">
            <a:avLst/>
          </a:prstGeom>
          <a:noFill/>
          <a:ln>
            <a:noFill/>
          </a:ln>
        </p:spPr>
      </p:pic>
      <p:pic>
        <p:nvPicPr>
          <p:cNvPr id="668" name="Google Shape;668;p105"/>
          <p:cNvPicPr preferRelativeResize="0"/>
          <p:nvPr/>
        </p:nvPicPr>
        <p:blipFill>
          <a:blip r:embed="rId4">
            <a:alphaModFix/>
          </a:blip>
          <a:stretch>
            <a:fillRect/>
          </a:stretch>
        </p:blipFill>
        <p:spPr>
          <a:xfrm>
            <a:off x="3399919" y="762000"/>
            <a:ext cx="5591679" cy="358956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pic>
        <p:nvPicPr>
          <p:cNvPr id="673" name="Google Shape;673;p106"/>
          <p:cNvPicPr preferRelativeResize="0"/>
          <p:nvPr/>
        </p:nvPicPr>
        <p:blipFill>
          <a:blip r:embed="rId3">
            <a:alphaModFix/>
          </a:blip>
          <a:stretch>
            <a:fillRect/>
          </a:stretch>
        </p:blipFill>
        <p:spPr>
          <a:xfrm>
            <a:off x="152400" y="152400"/>
            <a:ext cx="3255779" cy="4838699"/>
          </a:xfrm>
          <a:prstGeom prst="rect">
            <a:avLst/>
          </a:prstGeom>
          <a:noFill/>
          <a:ln>
            <a:noFill/>
          </a:ln>
        </p:spPr>
      </p:pic>
      <p:pic>
        <p:nvPicPr>
          <p:cNvPr id="674" name="Google Shape;674;p106"/>
          <p:cNvPicPr preferRelativeResize="0"/>
          <p:nvPr/>
        </p:nvPicPr>
        <p:blipFill>
          <a:blip r:embed="rId4">
            <a:alphaModFix/>
          </a:blip>
          <a:stretch>
            <a:fillRect/>
          </a:stretch>
        </p:blipFill>
        <p:spPr>
          <a:xfrm>
            <a:off x="5694179" y="152400"/>
            <a:ext cx="3196142" cy="4838699"/>
          </a:xfrm>
          <a:prstGeom prst="rect">
            <a:avLst/>
          </a:prstGeom>
          <a:noFill/>
          <a:ln>
            <a:noFill/>
          </a:ln>
        </p:spPr>
      </p:pic>
      <p:sp>
        <p:nvSpPr>
          <p:cNvPr id="675" name="Google Shape;675;p106"/>
          <p:cNvSpPr/>
          <p:nvPr/>
        </p:nvSpPr>
        <p:spPr>
          <a:xfrm>
            <a:off x="3454925" y="1277550"/>
            <a:ext cx="2299590" cy="2332908"/>
          </a:xfrm>
          <a:prstGeom prst="irregularSeal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rPr>
              <a:t>How to draw these flowcharts ?</a:t>
            </a:r>
            <a:endParaRPr b="1">
              <a:solidFill>
                <a:schemeClr val="lt1"/>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10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Assignment 1</a:t>
            </a:r>
            <a:endParaRPr>
              <a:latin typeface="Times New Roman"/>
              <a:ea typeface="Times New Roman"/>
              <a:cs typeface="Times New Roman"/>
              <a:sym typeface="Times New Roman"/>
            </a:endParaRPr>
          </a:p>
        </p:txBody>
      </p:sp>
      <p:sp>
        <p:nvSpPr>
          <p:cNvPr id="681" name="Google Shape;681;p107"/>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Font typeface="Times New Roman"/>
              <a:buAutoNum type="arabicPeriod"/>
            </a:pPr>
            <a:r>
              <a:rPr lang="en">
                <a:solidFill>
                  <a:schemeClr val="dk2"/>
                </a:solidFill>
                <a:latin typeface="Times New Roman"/>
                <a:ea typeface="Times New Roman"/>
                <a:cs typeface="Times New Roman"/>
                <a:sym typeface="Times New Roman"/>
              </a:rPr>
              <a:t>Difference between Compiler and Interpreter.</a:t>
            </a:r>
            <a:endParaRPr>
              <a:solidFill>
                <a:schemeClr val="dk2"/>
              </a:solidFill>
              <a:latin typeface="Times New Roman"/>
              <a:ea typeface="Times New Roman"/>
              <a:cs typeface="Times New Roman"/>
              <a:sym typeface="Times New Roman"/>
            </a:endParaRPr>
          </a:p>
          <a:p>
            <a:pPr marL="457200" lvl="0" indent="-342900" algn="l" rtl="0">
              <a:spcBef>
                <a:spcPts val="0"/>
              </a:spcBef>
              <a:spcAft>
                <a:spcPts val="0"/>
              </a:spcAft>
              <a:buClr>
                <a:schemeClr val="dk2"/>
              </a:buClr>
              <a:buSzPts val="1800"/>
              <a:buFont typeface="Times New Roman"/>
              <a:buAutoNum type="arabicPeriod"/>
            </a:pPr>
            <a:r>
              <a:rPr lang="en">
                <a:solidFill>
                  <a:schemeClr val="dk2"/>
                </a:solidFill>
                <a:latin typeface="Times New Roman"/>
                <a:ea typeface="Times New Roman"/>
                <a:cs typeface="Times New Roman"/>
                <a:sym typeface="Times New Roman"/>
              </a:rPr>
              <a:t>Difference between Machine Level and Assembly Level Language.</a:t>
            </a:r>
            <a:endParaRPr>
              <a:solidFill>
                <a:schemeClr val="dk2"/>
              </a:solidFill>
              <a:latin typeface="Times New Roman"/>
              <a:ea typeface="Times New Roman"/>
              <a:cs typeface="Times New Roman"/>
              <a:sym typeface="Times New Roman"/>
            </a:endParaRPr>
          </a:p>
          <a:p>
            <a:pPr marL="457200" lvl="0" indent="-342900" algn="l" rtl="0">
              <a:spcBef>
                <a:spcPts val="0"/>
              </a:spcBef>
              <a:spcAft>
                <a:spcPts val="0"/>
              </a:spcAft>
              <a:buClr>
                <a:schemeClr val="dk2"/>
              </a:buClr>
              <a:buSzPts val="1800"/>
              <a:buFont typeface="Times New Roman"/>
              <a:buAutoNum type="arabicPeriod"/>
            </a:pPr>
            <a:r>
              <a:rPr lang="en">
                <a:solidFill>
                  <a:schemeClr val="dk2"/>
                </a:solidFill>
                <a:latin typeface="Times New Roman"/>
                <a:ea typeface="Times New Roman"/>
                <a:cs typeface="Times New Roman"/>
                <a:sym typeface="Times New Roman"/>
              </a:rPr>
              <a:t>Difference between Low Level and High Level Language.</a:t>
            </a:r>
            <a:endParaRPr>
              <a:solidFill>
                <a:schemeClr val="dk2"/>
              </a:solidFill>
              <a:latin typeface="Times New Roman"/>
              <a:ea typeface="Times New Roman"/>
              <a:cs typeface="Times New Roman"/>
              <a:sym typeface="Times New Roman"/>
            </a:endParaRPr>
          </a:p>
          <a:p>
            <a:pPr marL="457200" lvl="0" indent="-342900" algn="l" rtl="0">
              <a:spcBef>
                <a:spcPts val="0"/>
              </a:spcBef>
              <a:spcAft>
                <a:spcPts val="0"/>
              </a:spcAft>
              <a:buClr>
                <a:schemeClr val="dk2"/>
              </a:buClr>
              <a:buSzPts val="1800"/>
              <a:buFont typeface="Times New Roman"/>
              <a:buAutoNum type="arabicPeriod"/>
            </a:pPr>
            <a:r>
              <a:rPr lang="en">
                <a:solidFill>
                  <a:schemeClr val="dk2"/>
                </a:solidFill>
                <a:latin typeface="Times New Roman"/>
                <a:ea typeface="Times New Roman"/>
                <a:cs typeface="Times New Roman"/>
                <a:sym typeface="Times New Roman"/>
              </a:rPr>
              <a:t>Write down the advantages and disadvantages of the following:</a:t>
            </a:r>
            <a:endParaRPr>
              <a:solidFill>
                <a:schemeClr val="dk2"/>
              </a:solidFill>
              <a:latin typeface="Times New Roman"/>
              <a:ea typeface="Times New Roman"/>
              <a:cs typeface="Times New Roman"/>
              <a:sym typeface="Times New Roman"/>
            </a:endParaRPr>
          </a:p>
          <a:p>
            <a:pPr marL="914400" lvl="1" indent="-317500" algn="l" rtl="0">
              <a:spcBef>
                <a:spcPts val="0"/>
              </a:spcBef>
              <a:spcAft>
                <a:spcPts val="0"/>
              </a:spcAft>
              <a:buClr>
                <a:schemeClr val="dk2"/>
              </a:buClr>
              <a:buSzPts val="1400"/>
              <a:buFont typeface="Times New Roman"/>
              <a:buAutoNum type="alphaLcPeriod"/>
            </a:pPr>
            <a:r>
              <a:rPr lang="en">
                <a:solidFill>
                  <a:schemeClr val="dk2"/>
                </a:solidFill>
                <a:latin typeface="Times New Roman"/>
                <a:ea typeface="Times New Roman"/>
                <a:cs typeface="Times New Roman"/>
                <a:sym typeface="Times New Roman"/>
              </a:rPr>
              <a:t>Machine Level Language</a:t>
            </a:r>
            <a:endParaRPr>
              <a:solidFill>
                <a:schemeClr val="dk2"/>
              </a:solidFill>
              <a:latin typeface="Times New Roman"/>
              <a:ea typeface="Times New Roman"/>
              <a:cs typeface="Times New Roman"/>
              <a:sym typeface="Times New Roman"/>
            </a:endParaRPr>
          </a:p>
          <a:p>
            <a:pPr marL="914400" lvl="1" indent="-317500" algn="l" rtl="0">
              <a:spcBef>
                <a:spcPts val="0"/>
              </a:spcBef>
              <a:spcAft>
                <a:spcPts val="0"/>
              </a:spcAft>
              <a:buClr>
                <a:schemeClr val="dk2"/>
              </a:buClr>
              <a:buSzPts val="1400"/>
              <a:buFont typeface="Times New Roman"/>
              <a:buAutoNum type="alphaLcPeriod"/>
            </a:pPr>
            <a:r>
              <a:rPr lang="en">
                <a:solidFill>
                  <a:schemeClr val="dk2"/>
                </a:solidFill>
                <a:latin typeface="Times New Roman"/>
                <a:ea typeface="Times New Roman"/>
                <a:cs typeface="Times New Roman"/>
                <a:sym typeface="Times New Roman"/>
              </a:rPr>
              <a:t>Assembly Level Language</a:t>
            </a:r>
            <a:endParaRPr>
              <a:solidFill>
                <a:schemeClr val="dk2"/>
              </a:solidFill>
              <a:latin typeface="Times New Roman"/>
              <a:ea typeface="Times New Roman"/>
              <a:cs typeface="Times New Roman"/>
              <a:sym typeface="Times New Roman"/>
            </a:endParaRPr>
          </a:p>
          <a:p>
            <a:pPr marL="914400" lvl="1" indent="-317500" algn="l" rtl="0">
              <a:spcBef>
                <a:spcPts val="0"/>
              </a:spcBef>
              <a:spcAft>
                <a:spcPts val="0"/>
              </a:spcAft>
              <a:buClr>
                <a:schemeClr val="dk2"/>
              </a:buClr>
              <a:buSzPts val="1400"/>
              <a:buFont typeface="Times New Roman"/>
              <a:buAutoNum type="alphaLcPeriod"/>
            </a:pPr>
            <a:r>
              <a:rPr lang="en">
                <a:solidFill>
                  <a:schemeClr val="dk2"/>
                </a:solidFill>
                <a:latin typeface="Times New Roman"/>
                <a:ea typeface="Times New Roman"/>
                <a:cs typeface="Times New Roman"/>
                <a:sym typeface="Times New Roman"/>
              </a:rPr>
              <a:t>High Level Language</a:t>
            </a:r>
            <a:endParaRPr>
              <a:solidFill>
                <a:schemeClr val="dk2"/>
              </a:solidFill>
              <a:latin typeface="Times New Roman"/>
              <a:ea typeface="Times New Roman"/>
              <a:cs typeface="Times New Roman"/>
              <a:sym typeface="Times New Roman"/>
            </a:endParaRPr>
          </a:p>
          <a:p>
            <a:pPr marL="457200" lvl="0" indent="-342900" algn="l" rtl="0">
              <a:spcBef>
                <a:spcPts val="0"/>
              </a:spcBef>
              <a:spcAft>
                <a:spcPts val="0"/>
              </a:spcAft>
              <a:buClr>
                <a:schemeClr val="dk2"/>
              </a:buClr>
              <a:buSzPts val="1800"/>
              <a:buFont typeface="Times New Roman"/>
              <a:buAutoNum type="arabicPeriod"/>
            </a:pPr>
            <a:r>
              <a:rPr lang="en">
                <a:solidFill>
                  <a:schemeClr val="dk2"/>
                </a:solidFill>
                <a:latin typeface="Times New Roman"/>
                <a:ea typeface="Times New Roman"/>
                <a:cs typeface="Times New Roman"/>
                <a:sym typeface="Times New Roman"/>
              </a:rPr>
              <a:t>Difference between Verification and Validation.</a:t>
            </a:r>
            <a:endParaRPr>
              <a:solidFill>
                <a:schemeClr val="dk2"/>
              </a:solidFill>
              <a:latin typeface="Times New Roman"/>
              <a:ea typeface="Times New Roman"/>
              <a:cs typeface="Times New Roman"/>
              <a:sym typeface="Times New Roman"/>
            </a:endParaRPr>
          </a:p>
          <a:p>
            <a:pPr marL="457200" lvl="0" indent="-342900" algn="l" rtl="0">
              <a:spcBef>
                <a:spcPts val="0"/>
              </a:spcBef>
              <a:spcAft>
                <a:spcPts val="0"/>
              </a:spcAft>
              <a:buClr>
                <a:schemeClr val="dk2"/>
              </a:buClr>
              <a:buSzPts val="1800"/>
              <a:buFont typeface="Times New Roman"/>
              <a:buAutoNum type="arabicPeriod"/>
            </a:pPr>
            <a:r>
              <a:rPr lang="en">
                <a:solidFill>
                  <a:schemeClr val="dk2"/>
                </a:solidFill>
                <a:latin typeface="Times New Roman"/>
                <a:ea typeface="Times New Roman"/>
                <a:cs typeface="Times New Roman"/>
                <a:sym typeface="Times New Roman"/>
              </a:rPr>
              <a:t>Difference between Time and Space Complexity.</a:t>
            </a:r>
            <a:endParaRPr>
              <a:solidFill>
                <a:schemeClr val="dk2"/>
              </a:solidFill>
              <a:latin typeface="Times New Roman"/>
              <a:ea typeface="Times New Roman"/>
              <a:cs typeface="Times New Roman"/>
              <a:sym typeface="Times New Roman"/>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10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Assignment 2</a:t>
            </a:r>
            <a:endParaRPr>
              <a:latin typeface="Times New Roman"/>
              <a:ea typeface="Times New Roman"/>
              <a:cs typeface="Times New Roman"/>
              <a:sym typeface="Times New Roman"/>
            </a:endParaRPr>
          </a:p>
        </p:txBody>
      </p:sp>
      <p:sp>
        <p:nvSpPr>
          <p:cNvPr id="687" name="Google Shape;687;p108"/>
          <p:cNvSpPr txBox="1">
            <a:spLocks noGrp="1"/>
          </p:cNvSpPr>
          <p:nvPr>
            <p:ph type="body" idx="1"/>
          </p:nvPr>
        </p:nvSpPr>
        <p:spPr>
          <a:xfrm>
            <a:off x="471900" y="1919075"/>
            <a:ext cx="8222100" cy="2979900"/>
          </a:xfrm>
          <a:prstGeom prst="rect">
            <a:avLst/>
          </a:prstGeom>
        </p:spPr>
        <p:txBody>
          <a:bodyPr spcFirstLastPara="1" wrap="square" lIns="91425" tIns="91425" rIns="91425" bIns="91425" anchor="t" anchorCtr="0">
            <a:noAutofit/>
          </a:bodyPr>
          <a:lstStyle/>
          <a:p>
            <a:pPr marL="457200" marR="22860" lvl="0" indent="-342900" algn="l" rtl="0">
              <a:lnSpc>
                <a:spcPct val="115000"/>
              </a:lnSpc>
              <a:spcBef>
                <a:spcPts val="0"/>
              </a:spcBef>
              <a:spcAft>
                <a:spcPts val="0"/>
              </a:spcAft>
              <a:buClr>
                <a:schemeClr val="dk2"/>
              </a:buClr>
              <a:buSzPts val="1800"/>
              <a:buFont typeface="Times New Roman"/>
              <a:buAutoNum type="arabicPeriod"/>
            </a:pPr>
            <a:r>
              <a:rPr lang="en">
                <a:solidFill>
                  <a:schemeClr val="dk2"/>
                </a:solidFill>
                <a:latin typeface="Times New Roman"/>
                <a:ea typeface="Times New Roman"/>
                <a:cs typeface="Times New Roman"/>
                <a:sym typeface="Times New Roman"/>
              </a:rPr>
              <a:t>Write an algorithm, pseudo code and draw flowchart to find the area and circumference of a circle.</a:t>
            </a:r>
            <a:endParaRPr>
              <a:solidFill>
                <a:schemeClr val="dk2"/>
              </a:solidFill>
              <a:latin typeface="Times New Roman"/>
              <a:ea typeface="Times New Roman"/>
              <a:cs typeface="Times New Roman"/>
              <a:sym typeface="Times New Roman"/>
            </a:endParaRPr>
          </a:p>
          <a:p>
            <a:pPr marL="457200" marR="5080" lvl="0" indent="-342900" algn="l" rtl="0">
              <a:lnSpc>
                <a:spcPct val="115000"/>
              </a:lnSpc>
              <a:spcBef>
                <a:spcPts val="5"/>
              </a:spcBef>
              <a:spcAft>
                <a:spcPts val="0"/>
              </a:spcAft>
              <a:buClr>
                <a:schemeClr val="dk2"/>
              </a:buClr>
              <a:buSzPts val="1800"/>
              <a:buFont typeface="Times New Roman"/>
              <a:buAutoNum type="arabicPeriod"/>
            </a:pPr>
            <a:r>
              <a:rPr lang="en">
                <a:solidFill>
                  <a:schemeClr val="dk2"/>
                </a:solidFill>
                <a:latin typeface="Times New Roman"/>
                <a:ea typeface="Times New Roman"/>
                <a:cs typeface="Times New Roman"/>
                <a:sym typeface="Times New Roman"/>
              </a:rPr>
              <a:t>Write an algorithm and draw flowchart to find the largest number among three numbers.</a:t>
            </a:r>
            <a:endParaRPr>
              <a:solidFill>
                <a:schemeClr val="dk2"/>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chemeClr val="dk2"/>
              </a:buClr>
              <a:buSzPts val="1800"/>
              <a:buFont typeface="Times New Roman"/>
              <a:buAutoNum type="arabicPeriod"/>
            </a:pPr>
            <a:r>
              <a:rPr lang="en">
                <a:solidFill>
                  <a:schemeClr val="dk2"/>
                </a:solidFill>
                <a:latin typeface="Times New Roman"/>
                <a:ea typeface="Times New Roman"/>
                <a:cs typeface="Times New Roman"/>
                <a:sym typeface="Times New Roman"/>
              </a:rPr>
              <a:t>Write an algorithm and pseudo code which will test whether a given integer value is prime or not.</a:t>
            </a:r>
            <a:endParaRPr>
              <a:solidFill>
                <a:schemeClr val="dk2"/>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chemeClr val="dk2"/>
              </a:buClr>
              <a:buSzPts val="1800"/>
              <a:buFont typeface="Times New Roman"/>
              <a:buAutoNum type="arabicPeriod"/>
            </a:pPr>
            <a:r>
              <a:rPr lang="en">
                <a:solidFill>
                  <a:schemeClr val="dk2"/>
                </a:solidFill>
                <a:latin typeface="Times New Roman"/>
                <a:ea typeface="Times New Roman"/>
                <a:cs typeface="Times New Roman"/>
                <a:sym typeface="Times New Roman"/>
              </a:rPr>
              <a:t>Write an algorithm and draw flowchart to find the factorial of a given number N.</a:t>
            </a:r>
            <a:endParaRPr>
              <a:solidFill>
                <a:schemeClr val="dk2"/>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chemeClr val="dk2"/>
              </a:buClr>
              <a:buSzPts val="1800"/>
              <a:buFont typeface="Times New Roman"/>
              <a:buAutoNum type="arabicPeriod"/>
            </a:pPr>
            <a:r>
              <a:rPr lang="en">
                <a:solidFill>
                  <a:schemeClr val="dk2"/>
                </a:solidFill>
                <a:latin typeface="Times New Roman"/>
                <a:ea typeface="Times New Roman"/>
                <a:cs typeface="Times New Roman"/>
                <a:sym typeface="Times New Roman"/>
              </a:rPr>
              <a:t>Write an algorithm and draw a flowchart to print Fibonacci series.</a:t>
            </a:r>
            <a:endParaRPr>
              <a:solidFill>
                <a:schemeClr val="dk2"/>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chemeClr val="dk2"/>
              </a:buClr>
              <a:buSzPts val="1800"/>
              <a:buFont typeface="Times New Roman"/>
              <a:buAutoNum type="arabicPeriod"/>
            </a:pPr>
            <a:r>
              <a:rPr lang="en">
                <a:solidFill>
                  <a:schemeClr val="dk2"/>
                </a:solidFill>
                <a:latin typeface="Times New Roman"/>
                <a:ea typeface="Times New Roman"/>
                <a:cs typeface="Times New Roman"/>
                <a:sym typeface="Times New Roman"/>
              </a:rPr>
              <a:t>Write an algorithm and pseudo code to find whether the year is leap year or not.</a:t>
            </a:r>
            <a:endParaRPr>
              <a:solidFill>
                <a:schemeClr val="dk2"/>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6225</Words>
  <Application>Microsoft Office PowerPoint</Application>
  <PresentationFormat>On-screen Show (16:9)</PresentationFormat>
  <Paragraphs>653</Paragraphs>
  <Slides>96</Slides>
  <Notes>96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96</vt:i4>
      </vt:variant>
    </vt:vector>
  </HeadingPairs>
  <TitlesOfParts>
    <vt:vector size="102" baseType="lpstr">
      <vt:lpstr>Century Gothic</vt:lpstr>
      <vt:lpstr>Arial</vt:lpstr>
      <vt:lpstr>Georgia</vt:lpstr>
      <vt:lpstr>Times New Roman</vt:lpstr>
      <vt:lpstr>Roboto</vt:lpstr>
      <vt:lpstr>Material</vt:lpstr>
      <vt:lpstr>Introduction to Problem Solving and Programming Course Code: CSE 1021</vt:lpstr>
      <vt:lpstr>Chapters</vt:lpstr>
      <vt:lpstr>Textbooks</vt:lpstr>
      <vt:lpstr>Chapter 1: Introduction to Computer Problem Solving</vt:lpstr>
      <vt:lpstr>Learning Objectives</vt:lpstr>
      <vt:lpstr>Introduction to Problem Solving Aspects</vt:lpstr>
      <vt:lpstr>Introduction to Problem Solving Aspects</vt:lpstr>
      <vt:lpstr>Cont.</vt:lpstr>
      <vt:lpstr>Cont.</vt:lpstr>
      <vt:lpstr>Steps Involved in Problem Solving</vt:lpstr>
      <vt:lpstr>Requirements specifications</vt:lpstr>
      <vt:lpstr>Problem analysis</vt:lpstr>
      <vt:lpstr>Design the algorithm to solve the problem.</vt:lpstr>
      <vt:lpstr>PowerPoint Presentation</vt:lpstr>
      <vt:lpstr>Example:</vt:lpstr>
      <vt:lpstr>Example:</vt:lpstr>
      <vt:lpstr>Implementation or Coding</vt:lpstr>
      <vt:lpstr>Testing and Verification</vt:lpstr>
      <vt:lpstr>Documentation</vt:lpstr>
      <vt:lpstr>Steps Involved in Problem Solving</vt:lpstr>
      <vt:lpstr>Steps involved in algorithm development</vt:lpstr>
      <vt:lpstr>Steps involved in algorithm development</vt:lpstr>
      <vt:lpstr>Steps involved in algorithm development</vt:lpstr>
      <vt:lpstr>Characteristics of a good algorithm </vt:lpstr>
      <vt:lpstr>Top Down Design</vt:lpstr>
      <vt:lpstr>Top Down Design</vt:lpstr>
      <vt:lpstr>Example:</vt:lpstr>
      <vt:lpstr>Example 1:</vt:lpstr>
      <vt:lpstr>Example 2:</vt:lpstr>
      <vt:lpstr>Example 3:</vt:lpstr>
      <vt:lpstr>Example 4:</vt:lpstr>
      <vt:lpstr>Complexities of an Algorithm</vt:lpstr>
      <vt:lpstr>Representation of Algorithm</vt:lpstr>
      <vt:lpstr>Flow Charts</vt:lpstr>
      <vt:lpstr>Advantages of Flow Chart</vt:lpstr>
      <vt:lpstr>Symbols Used in Flow Chart</vt:lpstr>
      <vt:lpstr>Symbols Used in Flow Chart</vt:lpstr>
      <vt:lpstr>Symbols Used in Flow Chart</vt:lpstr>
      <vt:lpstr>Example:</vt:lpstr>
      <vt:lpstr>Example 1:</vt:lpstr>
      <vt:lpstr>Example 2:</vt:lpstr>
      <vt:lpstr>Example 3:</vt:lpstr>
      <vt:lpstr>Example 4:</vt:lpstr>
      <vt:lpstr>Pseudo Code</vt:lpstr>
      <vt:lpstr>Example</vt:lpstr>
      <vt:lpstr>Example</vt:lpstr>
      <vt:lpstr>Comparison between Algo and Pseudo Code</vt:lpstr>
      <vt:lpstr>Steps Involved in Problem Solving</vt:lpstr>
      <vt:lpstr>Implementation Or Coding</vt:lpstr>
      <vt:lpstr>Hierarchy</vt:lpstr>
      <vt:lpstr>Low Level Languages</vt:lpstr>
      <vt:lpstr>PowerPoint Presentation</vt:lpstr>
      <vt:lpstr>Machine Level Languages</vt:lpstr>
      <vt:lpstr>Assembly Level Language</vt:lpstr>
      <vt:lpstr>Assembler</vt:lpstr>
      <vt:lpstr>High Level Language</vt:lpstr>
      <vt:lpstr>PowerPoint Presentation</vt:lpstr>
      <vt:lpstr>Compilation</vt:lpstr>
      <vt:lpstr>Execution</vt:lpstr>
      <vt:lpstr>Steps Involved in Problem Solving</vt:lpstr>
      <vt:lpstr>How to execute the high-level program</vt:lpstr>
      <vt:lpstr>Testing and Verification</vt:lpstr>
      <vt:lpstr>Compilation in ‘C’</vt:lpstr>
      <vt:lpstr>Steps Involved in Problem Solving</vt:lpstr>
      <vt:lpstr>Documentation</vt:lpstr>
      <vt:lpstr>Types of Documentation</vt:lpstr>
      <vt:lpstr>Advantages of Documentation</vt:lpstr>
      <vt:lpstr>Problem 1:</vt:lpstr>
      <vt:lpstr>Problem 2:</vt:lpstr>
      <vt:lpstr>Efficiency of Algorithm</vt:lpstr>
      <vt:lpstr>Time Complexity</vt:lpstr>
      <vt:lpstr>Space Complexity</vt:lpstr>
      <vt:lpstr>Linear Search</vt:lpstr>
      <vt:lpstr>Best , Average, and Worst case Complexity</vt:lpstr>
      <vt:lpstr>Best , Average, and Worst case Complexity</vt:lpstr>
      <vt:lpstr>How to calculate time complexity</vt:lpstr>
      <vt:lpstr>Examples:</vt:lpstr>
      <vt:lpstr>PowerPoint Presentation</vt:lpstr>
      <vt:lpstr>PowerPoint Presentation</vt:lpstr>
      <vt:lpstr>Try to Solve</vt:lpstr>
      <vt:lpstr>PowerPoint Presentation</vt:lpstr>
      <vt:lpstr>PowerPoint Presentation</vt:lpstr>
      <vt:lpstr>PowerPoint Presentation</vt:lpstr>
      <vt:lpstr>Nested Loop</vt:lpstr>
      <vt:lpstr>How to calculate time and space complexity?</vt:lpstr>
      <vt:lpstr>How to calculate time and space complexity?</vt:lpstr>
      <vt:lpstr>How to calculate time and space complexity?</vt:lpstr>
      <vt:lpstr>Flow Charts</vt:lpstr>
      <vt:lpstr>PowerPoint Presentation</vt:lpstr>
      <vt:lpstr>PowerPoint Presentation</vt:lpstr>
      <vt:lpstr>PowerPoint Presentation</vt:lpstr>
      <vt:lpstr>PowerPoint Presentation</vt:lpstr>
      <vt:lpstr>PowerPoint Presentation</vt:lpstr>
      <vt:lpstr>PowerPoint Presentation</vt:lpstr>
      <vt:lpstr>Assignment 1</vt:lpstr>
      <vt:lpstr>Assignment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Problem Solving and Programming Course Code: CSE 1021</dc:title>
  <cp:lastModifiedBy>hp5cd220dn1d@outlook.com</cp:lastModifiedBy>
  <cp:revision>5</cp:revision>
  <dcterms:modified xsi:type="dcterms:W3CDTF">2023-04-06T16:18:12Z</dcterms:modified>
</cp:coreProperties>
</file>